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3" r:id="rId5"/>
    <p:sldId id="27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5" r:id="rId16"/>
    <p:sldId id="276" r:id="rId17"/>
    <p:sldId id="285" r:id="rId18"/>
    <p:sldId id="280" r:id="rId19"/>
    <p:sldId id="284" r:id="rId20"/>
    <p:sldId id="267" r:id="rId21"/>
    <p:sldId id="269" r:id="rId22"/>
    <p:sldId id="270" r:id="rId23"/>
    <p:sldId id="281" r:id="rId24"/>
    <p:sldId id="282" r:id="rId25"/>
    <p:sldId id="268" r:id="rId26"/>
    <p:sldId id="278" r:id="rId27"/>
    <p:sldId id="283" r:id="rId28"/>
    <p:sldId id="27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>
        <p:scale>
          <a:sx n="75" d="100"/>
          <a:sy n="75" d="100"/>
        </p:scale>
        <p:origin x="3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20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image" Target="../media/image20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417E94-5C90-4D59-B7EB-FFA176CFFB28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EF4BEAFF-1147-4EDA-97E7-FD8D1EB6FA97}">
      <dgm:prSet/>
      <dgm:spPr/>
      <dgm:t>
        <a:bodyPr/>
        <a:lstStyle/>
        <a:p>
          <a:pPr>
            <a:defRPr b="1"/>
          </a:pPr>
          <a:r>
            <a:rPr lang="en-GB" b="1" dirty="0"/>
            <a:t>Review Internal Audit:</a:t>
          </a:r>
          <a:r>
            <a:rPr lang="en-GB" b="0" dirty="0"/>
            <a:t> Before considering Section 1, the council must receive, review, and formally note the </a:t>
          </a:r>
          <a:r>
            <a:rPr lang="en-GB" b="1" dirty="0"/>
            <a:t>Annual Internal Audit Report</a:t>
          </a:r>
          <a:r>
            <a:rPr lang="en-GB" b="0" dirty="0"/>
            <a:t>. The Council can resolve also  to take action on specific recommendations in the report.</a:t>
          </a:r>
          <a:endParaRPr lang="en-US" dirty="0"/>
        </a:p>
      </dgm:t>
    </dgm:pt>
    <dgm:pt modelId="{25B794E7-E656-4732-BDB8-3558DC29416A}" type="parTrans" cxnId="{39B848A2-BEAD-4070-A256-CCC7F0E5C288}">
      <dgm:prSet/>
      <dgm:spPr/>
      <dgm:t>
        <a:bodyPr/>
        <a:lstStyle/>
        <a:p>
          <a:endParaRPr lang="en-US"/>
        </a:p>
      </dgm:t>
    </dgm:pt>
    <dgm:pt modelId="{297013B2-F9CE-44D9-8CF8-BA5BF55258B7}" type="sibTrans" cxnId="{39B848A2-BEAD-4070-A256-CCC7F0E5C288}">
      <dgm:prSet/>
      <dgm:spPr/>
      <dgm:t>
        <a:bodyPr/>
        <a:lstStyle/>
        <a:p>
          <a:endParaRPr lang="en-US"/>
        </a:p>
      </dgm:t>
    </dgm:pt>
    <dgm:pt modelId="{54D9B665-58D3-405C-AA15-699B549082EB}">
      <dgm:prSet/>
      <dgm:spPr/>
      <dgm:t>
        <a:bodyPr/>
        <a:lstStyle/>
        <a:p>
          <a:pPr>
            <a:defRPr b="1"/>
          </a:pPr>
          <a:r>
            <a:rPr lang="en-GB" b="1"/>
            <a:t>Consider the Assertions:</a:t>
          </a:r>
          <a:r>
            <a:rPr lang="en-GB" b="0"/>
            <a:t> The council must collectively review the nine governance assertions listed in Section 1 and confirm agreement with a "Yes" answer for each.</a:t>
          </a:r>
        </a:p>
        <a:p>
          <a:pPr>
            <a:defRPr b="1"/>
          </a:pPr>
          <a:endParaRPr lang="en-US"/>
        </a:p>
        <a:p>
          <a:pPr>
            <a:defRPr b="1"/>
          </a:pPr>
          <a:r>
            <a:rPr lang="en-GB" b="0" i="1"/>
            <a:t>If any statement is answered "No", the council must attach an explanation detailing the control weaknesses and how they are being addressed.</a:t>
          </a:r>
          <a:r>
            <a:rPr lang="en-GB" b="0"/>
            <a:t> </a:t>
          </a:r>
          <a:endParaRPr lang="en-US"/>
        </a:p>
      </dgm:t>
    </dgm:pt>
    <dgm:pt modelId="{ED698A4D-9DD8-41F2-9FD3-73590409DCED}" type="parTrans" cxnId="{D5678E18-C749-4D55-A753-32AF69D027EE}">
      <dgm:prSet/>
      <dgm:spPr/>
      <dgm:t>
        <a:bodyPr/>
        <a:lstStyle/>
        <a:p>
          <a:endParaRPr lang="en-US"/>
        </a:p>
      </dgm:t>
    </dgm:pt>
    <dgm:pt modelId="{E86873C9-F482-4806-ACB3-6F244734245E}" type="sibTrans" cxnId="{D5678E18-C749-4D55-A753-32AF69D027EE}">
      <dgm:prSet/>
      <dgm:spPr/>
      <dgm:t>
        <a:bodyPr/>
        <a:lstStyle/>
        <a:p>
          <a:endParaRPr lang="en-US"/>
        </a:p>
      </dgm:t>
    </dgm:pt>
    <dgm:pt modelId="{2D0A716A-6966-4BEA-B87B-6C7EC56BED1E}">
      <dgm:prSet/>
      <dgm:spPr/>
      <dgm:t>
        <a:bodyPr/>
        <a:lstStyle/>
        <a:p>
          <a:r>
            <a:rPr lang="en-GB" b="0" i="1"/>
            <a:t>Note:</a:t>
          </a:r>
          <a:endParaRPr lang="en-US"/>
        </a:p>
      </dgm:t>
    </dgm:pt>
    <dgm:pt modelId="{C1E80738-8197-408B-ADE7-F7B8392531EE}" type="parTrans" cxnId="{B2495204-48EB-4655-BCC1-626F3FFA0DA7}">
      <dgm:prSet/>
      <dgm:spPr/>
      <dgm:t>
        <a:bodyPr/>
        <a:lstStyle/>
        <a:p>
          <a:endParaRPr lang="en-US"/>
        </a:p>
      </dgm:t>
    </dgm:pt>
    <dgm:pt modelId="{164FAA48-9509-42B1-A5C4-FC812B048D7B}" type="sibTrans" cxnId="{B2495204-48EB-4655-BCC1-626F3FFA0DA7}">
      <dgm:prSet/>
      <dgm:spPr/>
      <dgm:t>
        <a:bodyPr/>
        <a:lstStyle/>
        <a:p>
          <a:endParaRPr lang="en-US"/>
        </a:p>
      </dgm:t>
    </dgm:pt>
    <dgm:pt modelId="{060AA7AF-C5AF-47F1-B2A5-1BC96C68F065}">
      <dgm:prSet/>
      <dgm:spPr/>
      <dgm:t>
        <a:bodyPr/>
        <a:lstStyle/>
        <a:p>
          <a:pPr>
            <a:defRPr b="1"/>
          </a:pPr>
          <a:r>
            <a:rPr lang="en-GB" b="1" dirty="0"/>
            <a:t>Vote and Approve:</a:t>
          </a:r>
          <a:r>
            <a:rPr lang="en-GB" b="0" dirty="0"/>
            <a:t> The council must pass a resolution formally approving Section  and authorising the Chairman and Clerk to sign the Annual Governance Statement of the AGAR for 2025/2026. .</a:t>
          </a:r>
        </a:p>
        <a:p>
          <a:pPr>
            <a:defRPr b="1"/>
          </a:pPr>
          <a:endParaRPr lang="en-GB" b="0" dirty="0"/>
        </a:p>
        <a:p>
          <a:pPr>
            <a:defRPr b="1"/>
          </a:pPr>
          <a:r>
            <a:rPr lang="en-GB" b="0" dirty="0"/>
            <a:t>This must happen before they move on to approve Section 2. </a:t>
          </a:r>
          <a:endParaRPr lang="en-US" dirty="0"/>
        </a:p>
      </dgm:t>
    </dgm:pt>
    <dgm:pt modelId="{0CDDC2F6-E5CB-4932-8777-D662CFFEEE50}" type="parTrans" cxnId="{5B16868C-2051-4667-B2B1-ABFD38CCC82E}">
      <dgm:prSet/>
      <dgm:spPr/>
      <dgm:t>
        <a:bodyPr/>
        <a:lstStyle/>
        <a:p>
          <a:endParaRPr lang="en-US"/>
        </a:p>
      </dgm:t>
    </dgm:pt>
    <dgm:pt modelId="{303204E8-7D9F-419C-9FAA-CA1AC2EDB34F}" type="sibTrans" cxnId="{5B16868C-2051-4667-B2B1-ABFD38CCC82E}">
      <dgm:prSet/>
      <dgm:spPr/>
      <dgm:t>
        <a:bodyPr/>
        <a:lstStyle/>
        <a:p>
          <a:endParaRPr lang="en-US"/>
        </a:p>
      </dgm:t>
    </dgm:pt>
    <dgm:pt modelId="{568B1877-79F8-4833-8B75-BD388D7C5CED}">
      <dgm:prSet/>
      <dgm:spPr/>
      <dgm:t>
        <a:bodyPr/>
        <a:lstStyle/>
        <a:p>
          <a:pPr>
            <a:defRPr b="1"/>
          </a:pPr>
          <a:r>
            <a:rPr lang="en-GB" b="1"/>
            <a:t>Sign and Date:</a:t>
          </a:r>
          <a:r>
            <a:rPr lang="en-GB" b="0"/>
            <a:t> Following the vote, the </a:t>
          </a:r>
          <a:r>
            <a:rPr lang="en-GB" b="1"/>
            <a:t>Chair</a:t>
          </a:r>
          <a:r>
            <a:rPr lang="en-GB" b="0"/>
            <a:t> and the </a:t>
          </a:r>
          <a:r>
            <a:rPr lang="en-GB" b="1"/>
            <a:t>Clerk</a:t>
          </a:r>
          <a:r>
            <a:rPr lang="en-GB" b="0"/>
            <a:t> of the meeting must sign and date Section 1. </a:t>
          </a:r>
          <a:endParaRPr lang="en-US"/>
        </a:p>
      </dgm:t>
    </dgm:pt>
    <dgm:pt modelId="{A4323C70-6A68-4BC3-A922-B67C5AC2D7D8}" type="parTrans" cxnId="{8E7CF289-3712-4B0C-ADCE-0A067C177EB5}">
      <dgm:prSet/>
      <dgm:spPr/>
      <dgm:t>
        <a:bodyPr/>
        <a:lstStyle/>
        <a:p>
          <a:endParaRPr lang="en-US"/>
        </a:p>
      </dgm:t>
    </dgm:pt>
    <dgm:pt modelId="{C22D0C96-AB27-494E-A71D-A06E5F094B4A}" type="sibTrans" cxnId="{8E7CF289-3712-4B0C-ADCE-0A067C177EB5}">
      <dgm:prSet/>
      <dgm:spPr/>
      <dgm:t>
        <a:bodyPr/>
        <a:lstStyle/>
        <a:p>
          <a:endParaRPr lang="en-US"/>
        </a:p>
      </dgm:t>
    </dgm:pt>
    <dgm:pt modelId="{0459A147-B77B-4013-AADC-D262F4C27F97}">
      <dgm:prSet/>
      <dgm:spPr/>
      <dgm:t>
        <a:bodyPr/>
        <a:lstStyle/>
        <a:p>
          <a:pPr>
            <a:defRPr b="1"/>
          </a:pPr>
          <a:r>
            <a:rPr lang="en-GB" b="1"/>
            <a:t>Record in Minutes:</a:t>
          </a:r>
          <a:r>
            <a:rPr lang="en-GB" b="0"/>
            <a:t> The exact approval must be recorded in the council's formal minutes, noting the </a:t>
          </a:r>
          <a:r>
            <a:rPr lang="en-GB" b="1"/>
            <a:t>date of the meeting</a:t>
          </a:r>
          <a:r>
            <a:rPr lang="en-GB" b="0"/>
            <a:t> and the specific </a:t>
          </a:r>
          <a:r>
            <a:rPr lang="en-GB" b="1"/>
            <a:t>minute reference</a:t>
          </a:r>
          <a:r>
            <a:rPr lang="en-GB" b="0"/>
            <a:t>. </a:t>
          </a:r>
          <a:endParaRPr lang="en-US"/>
        </a:p>
      </dgm:t>
    </dgm:pt>
    <dgm:pt modelId="{F0A381BB-60A6-4E9F-969E-AD5A1D2ADC8C}" type="parTrans" cxnId="{1D1B8BD0-22A8-46BB-85DE-D4013A7200B2}">
      <dgm:prSet/>
      <dgm:spPr/>
      <dgm:t>
        <a:bodyPr/>
        <a:lstStyle/>
        <a:p>
          <a:endParaRPr lang="en-US"/>
        </a:p>
      </dgm:t>
    </dgm:pt>
    <dgm:pt modelId="{F92783F2-169C-44C1-84F6-BBC1786667C2}" type="sibTrans" cxnId="{1D1B8BD0-22A8-46BB-85DE-D4013A7200B2}">
      <dgm:prSet/>
      <dgm:spPr/>
      <dgm:t>
        <a:bodyPr/>
        <a:lstStyle/>
        <a:p>
          <a:endParaRPr lang="en-US"/>
        </a:p>
      </dgm:t>
    </dgm:pt>
    <dgm:pt modelId="{3D86AB50-9211-453C-B574-EB8EC5A64C00}" type="pres">
      <dgm:prSet presAssocID="{62417E94-5C90-4D59-B7EB-FFA176CFFB28}" presName="root" presStyleCnt="0">
        <dgm:presLayoutVars>
          <dgm:dir/>
          <dgm:resizeHandles val="exact"/>
        </dgm:presLayoutVars>
      </dgm:prSet>
      <dgm:spPr/>
    </dgm:pt>
    <dgm:pt modelId="{24AF93FD-BAF8-4EC6-82C5-767399A422DE}" type="pres">
      <dgm:prSet presAssocID="{EF4BEAFF-1147-4EDA-97E7-FD8D1EB6FA97}" presName="compNode" presStyleCnt="0"/>
      <dgm:spPr/>
    </dgm:pt>
    <dgm:pt modelId="{11BEF0EE-4B7D-4E5A-A5EE-CCF31B06726E}" type="pres">
      <dgm:prSet presAssocID="{EF4BEAFF-1147-4EDA-97E7-FD8D1EB6FA97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4D186D68-60C9-4C24-AAA9-853BCF1553AD}" type="pres">
      <dgm:prSet presAssocID="{EF4BEAFF-1147-4EDA-97E7-FD8D1EB6FA97}" presName="iconSpace" presStyleCnt="0"/>
      <dgm:spPr/>
    </dgm:pt>
    <dgm:pt modelId="{7C64A91E-05B0-43A4-B7C7-6ED57617691A}" type="pres">
      <dgm:prSet presAssocID="{EF4BEAFF-1147-4EDA-97E7-FD8D1EB6FA97}" presName="parTx" presStyleLbl="revTx" presStyleIdx="0" presStyleCnt="10">
        <dgm:presLayoutVars>
          <dgm:chMax val="0"/>
          <dgm:chPref val="0"/>
        </dgm:presLayoutVars>
      </dgm:prSet>
      <dgm:spPr/>
    </dgm:pt>
    <dgm:pt modelId="{9120CE12-72F8-4576-86A6-1B4AD5C9A6AD}" type="pres">
      <dgm:prSet presAssocID="{EF4BEAFF-1147-4EDA-97E7-FD8D1EB6FA97}" presName="txSpace" presStyleCnt="0"/>
      <dgm:spPr/>
    </dgm:pt>
    <dgm:pt modelId="{1E7FC7C4-F047-43B5-AC00-5C64F19745C5}" type="pres">
      <dgm:prSet presAssocID="{EF4BEAFF-1147-4EDA-97E7-FD8D1EB6FA97}" presName="desTx" presStyleLbl="revTx" presStyleIdx="1" presStyleCnt="10">
        <dgm:presLayoutVars/>
      </dgm:prSet>
      <dgm:spPr/>
    </dgm:pt>
    <dgm:pt modelId="{270B6CC7-8607-4EDB-A2C2-BD275D97F7EC}" type="pres">
      <dgm:prSet presAssocID="{297013B2-F9CE-44D9-8CF8-BA5BF55258B7}" presName="sibTrans" presStyleCnt="0"/>
      <dgm:spPr/>
    </dgm:pt>
    <dgm:pt modelId="{26C42C59-01B6-4CEF-8CB8-92586BD9111F}" type="pres">
      <dgm:prSet presAssocID="{54D9B665-58D3-405C-AA15-699B549082EB}" presName="compNode" presStyleCnt="0"/>
      <dgm:spPr/>
    </dgm:pt>
    <dgm:pt modelId="{1FC4E606-6BF3-46C6-92D5-815F11547475}" type="pres">
      <dgm:prSet presAssocID="{54D9B665-58D3-405C-AA15-699B549082EB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sion chart"/>
        </a:ext>
      </dgm:extLst>
    </dgm:pt>
    <dgm:pt modelId="{616DF3F7-8A38-4382-AD29-D51F77EF5DB9}" type="pres">
      <dgm:prSet presAssocID="{54D9B665-58D3-405C-AA15-699B549082EB}" presName="iconSpace" presStyleCnt="0"/>
      <dgm:spPr/>
    </dgm:pt>
    <dgm:pt modelId="{9BC0F0A6-8644-408E-9AC2-77AC8F1CFAD8}" type="pres">
      <dgm:prSet presAssocID="{54D9B665-58D3-405C-AA15-699B549082EB}" presName="parTx" presStyleLbl="revTx" presStyleIdx="2" presStyleCnt="10">
        <dgm:presLayoutVars>
          <dgm:chMax val="0"/>
          <dgm:chPref val="0"/>
        </dgm:presLayoutVars>
      </dgm:prSet>
      <dgm:spPr/>
    </dgm:pt>
    <dgm:pt modelId="{D535D5F3-A8C8-4315-9F31-E9CF759B3191}" type="pres">
      <dgm:prSet presAssocID="{54D9B665-58D3-405C-AA15-699B549082EB}" presName="txSpace" presStyleCnt="0"/>
      <dgm:spPr/>
    </dgm:pt>
    <dgm:pt modelId="{FA8F46C0-B431-4C21-84AC-10E8A82FA449}" type="pres">
      <dgm:prSet presAssocID="{54D9B665-58D3-405C-AA15-699B549082EB}" presName="desTx" presStyleLbl="revTx" presStyleIdx="3" presStyleCnt="10">
        <dgm:presLayoutVars/>
      </dgm:prSet>
      <dgm:spPr/>
    </dgm:pt>
    <dgm:pt modelId="{718C1295-A5EC-4DE7-9190-7715B9E5A296}" type="pres">
      <dgm:prSet presAssocID="{E86873C9-F482-4806-ACB3-6F244734245E}" presName="sibTrans" presStyleCnt="0"/>
      <dgm:spPr/>
    </dgm:pt>
    <dgm:pt modelId="{7EA41209-514B-4CA1-B3EC-94557C95FC17}" type="pres">
      <dgm:prSet presAssocID="{060AA7AF-C5AF-47F1-B2A5-1BC96C68F065}" presName="compNode" presStyleCnt="0"/>
      <dgm:spPr/>
    </dgm:pt>
    <dgm:pt modelId="{DE7C0326-7643-44C3-8B5F-07343176E6EE}" type="pres">
      <dgm:prSet presAssocID="{060AA7AF-C5AF-47F1-B2A5-1BC96C68F065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2FF5BA9-7CCF-48D7-990C-82E836FBEA3A}" type="pres">
      <dgm:prSet presAssocID="{060AA7AF-C5AF-47F1-B2A5-1BC96C68F065}" presName="iconSpace" presStyleCnt="0"/>
      <dgm:spPr/>
    </dgm:pt>
    <dgm:pt modelId="{8D32AAC4-D288-4EFD-8121-936A5BADD3AE}" type="pres">
      <dgm:prSet presAssocID="{060AA7AF-C5AF-47F1-B2A5-1BC96C68F065}" presName="parTx" presStyleLbl="revTx" presStyleIdx="4" presStyleCnt="10">
        <dgm:presLayoutVars>
          <dgm:chMax val="0"/>
          <dgm:chPref val="0"/>
        </dgm:presLayoutVars>
      </dgm:prSet>
      <dgm:spPr/>
    </dgm:pt>
    <dgm:pt modelId="{0A7D787B-1723-4E46-ADFB-10D4464C0B95}" type="pres">
      <dgm:prSet presAssocID="{060AA7AF-C5AF-47F1-B2A5-1BC96C68F065}" presName="txSpace" presStyleCnt="0"/>
      <dgm:spPr/>
    </dgm:pt>
    <dgm:pt modelId="{C74182D6-30E6-4922-BA5A-79FB8A68A335}" type="pres">
      <dgm:prSet presAssocID="{060AA7AF-C5AF-47F1-B2A5-1BC96C68F065}" presName="desTx" presStyleLbl="revTx" presStyleIdx="5" presStyleCnt="10">
        <dgm:presLayoutVars/>
      </dgm:prSet>
      <dgm:spPr/>
    </dgm:pt>
    <dgm:pt modelId="{7B1A1139-E380-433D-9EAE-A11729E96EFA}" type="pres">
      <dgm:prSet presAssocID="{303204E8-7D9F-419C-9FAA-CA1AC2EDB34F}" presName="sibTrans" presStyleCnt="0"/>
      <dgm:spPr/>
    </dgm:pt>
    <dgm:pt modelId="{75232990-8589-4A4A-8F17-B6594F6CD111}" type="pres">
      <dgm:prSet presAssocID="{568B1877-79F8-4833-8B75-BD388D7C5CED}" presName="compNode" presStyleCnt="0"/>
      <dgm:spPr/>
    </dgm:pt>
    <dgm:pt modelId="{111E66BE-FD4B-4D7E-8359-3C3CE6B36578}" type="pres">
      <dgm:prSet presAssocID="{568B1877-79F8-4833-8B75-BD388D7C5CED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68778832-8639-454F-B439-51F144BC5FA0}" type="pres">
      <dgm:prSet presAssocID="{568B1877-79F8-4833-8B75-BD388D7C5CED}" presName="iconSpace" presStyleCnt="0"/>
      <dgm:spPr/>
    </dgm:pt>
    <dgm:pt modelId="{7F080DF1-24A5-47D8-A8D6-4C17ECE28C28}" type="pres">
      <dgm:prSet presAssocID="{568B1877-79F8-4833-8B75-BD388D7C5CED}" presName="parTx" presStyleLbl="revTx" presStyleIdx="6" presStyleCnt="10">
        <dgm:presLayoutVars>
          <dgm:chMax val="0"/>
          <dgm:chPref val="0"/>
        </dgm:presLayoutVars>
      </dgm:prSet>
      <dgm:spPr/>
    </dgm:pt>
    <dgm:pt modelId="{6752F251-CD73-40C1-B6DD-3F453E5CC014}" type="pres">
      <dgm:prSet presAssocID="{568B1877-79F8-4833-8B75-BD388D7C5CED}" presName="txSpace" presStyleCnt="0"/>
      <dgm:spPr/>
    </dgm:pt>
    <dgm:pt modelId="{A6C48442-3362-46AA-BEBE-413E6DACDB43}" type="pres">
      <dgm:prSet presAssocID="{568B1877-79F8-4833-8B75-BD388D7C5CED}" presName="desTx" presStyleLbl="revTx" presStyleIdx="7" presStyleCnt="10">
        <dgm:presLayoutVars/>
      </dgm:prSet>
      <dgm:spPr/>
    </dgm:pt>
    <dgm:pt modelId="{DDDF8703-8E3F-41F0-B032-37F083AD2F0F}" type="pres">
      <dgm:prSet presAssocID="{C22D0C96-AB27-494E-A71D-A06E5F094B4A}" presName="sibTrans" presStyleCnt="0"/>
      <dgm:spPr/>
    </dgm:pt>
    <dgm:pt modelId="{2A2D8820-2789-4E74-8381-D183D6D14497}" type="pres">
      <dgm:prSet presAssocID="{0459A147-B77B-4013-AADC-D262F4C27F97}" presName="compNode" presStyleCnt="0"/>
      <dgm:spPr/>
    </dgm:pt>
    <dgm:pt modelId="{6DD93CF8-C8B4-408E-BCC8-EA07EA35B99A}" type="pres">
      <dgm:prSet presAssocID="{0459A147-B77B-4013-AADC-D262F4C27F97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C7505ED1-29C0-4E01-943A-A1DA248DE9F0}" type="pres">
      <dgm:prSet presAssocID="{0459A147-B77B-4013-AADC-D262F4C27F97}" presName="iconSpace" presStyleCnt="0"/>
      <dgm:spPr/>
    </dgm:pt>
    <dgm:pt modelId="{B92C8FD0-91FB-4D4B-B10B-412D6E38A815}" type="pres">
      <dgm:prSet presAssocID="{0459A147-B77B-4013-AADC-D262F4C27F97}" presName="parTx" presStyleLbl="revTx" presStyleIdx="8" presStyleCnt="10">
        <dgm:presLayoutVars>
          <dgm:chMax val="0"/>
          <dgm:chPref val="0"/>
        </dgm:presLayoutVars>
      </dgm:prSet>
      <dgm:spPr/>
    </dgm:pt>
    <dgm:pt modelId="{A465E75B-CF25-4C16-8DCA-6BDF70E4D8FA}" type="pres">
      <dgm:prSet presAssocID="{0459A147-B77B-4013-AADC-D262F4C27F97}" presName="txSpace" presStyleCnt="0"/>
      <dgm:spPr/>
    </dgm:pt>
    <dgm:pt modelId="{F1E81202-39AE-4096-8A2A-EBE38569470B}" type="pres">
      <dgm:prSet presAssocID="{0459A147-B77B-4013-AADC-D262F4C27F97}" presName="desTx" presStyleLbl="revTx" presStyleIdx="9" presStyleCnt="10">
        <dgm:presLayoutVars/>
      </dgm:prSet>
      <dgm:spPr/>
    </dgm:pt>
  </dgm:ptLst>
  <dgm:cxnLst>
    <dgm:cxn modelId="{B2495204-48EB-4655-BCC1-626F3FFA0DA7}" srcId="{54D9B665-58D3-405C-AA15-699B549082EB}" destId="{2D0A716A-6966-4BEA-B87B-6C7EC56BED1E}" srcOrd="0" destOrd="0" parTransId="{C1E80738-8197-408B-ADE7-F7B8392531EE}" sibTransId="{164FAA48-9509-42B1-A5C4-FC812B048D7B}"/>
    <dgm:cxn modelId="{DE71FB0F-200D-4597-96E6-6F9B14369398}" type="presOf" srcId="{0459A147-B77B-4013-AADC-D262F4C27F97}" destId="{B92C8FD0-91FB-4D4B-B10B-412D6E38A815}" srcOrd="0" destOrd="0" presId="urn:microsoft.com/office/officeart/2018/2/layout/IconLabelDescriptionList"/>
    <dgm:cxn modelId="{D5678E18-C749-4D55-A753-32AF69D027EE}" srcId="{62417E94-5C90-4D59-B7EB-FFA176CFFB28}" destId="{54D9B665-58D3-405C-AA15-699B549082EB}" srcOrd="1" destOrd="0" parTransId="{ED698A4D-9DD8-41F2-9FD3-73590409DCED}" sibTransId="{E86873C9-F482-4806-ACB3-6F244734245E}"/>
    <dgm:cxn modelId="{98917B63-8B4A-4D5F-BA58-7D6892C847F0}" type="presOf" srcId="{060AA7AF-C5AF-47F1-B2A5-1BC96C68F065}" destId="{8D32AAC4-D288-4EFD-8121-936A5BADD3AE}" srcOrd="0" destOrd="0" presId="urn:microsoft.com/office/officeart/2018/2/layout/IconLabelDescriptionList"/>
    <dgm:cxn modelId="{206DC352-4F44-4021-A368-5C5887C15E34}" type="presOf" srcId="{62417E94-5C90-4D59-B7EB-FFA176CFFB28}" destId="{3D86AB50-9211-453C-B574-EB8EC5A64C00}" srcOrd="0" destOrd="0" presId="urn:microsoft.com/office/officeart/2018/2/layout/IconLabelDescriptionList"/>
    <dgm:cxn modelId="{D1512A7A-5BBB-4A41-ACA2-781A3DE98BC6}" type="presOf" srcId="{EF4BEAFF-1147-4EDA-97E7-FD8D1EB6FA97}" destId="{7C64A91E-05B0-43A4-B7C7-6ED57617691A}" srcOrd="0" destOrd="0" presId="urn:microsoft.com/office/officeart/2018/2/layout/IconLabelDescriptionList"/>
    <dgm:cxn modelId="{96231B7B-A0F2-4847-B36A-EEEB21B3C765}" type="presOf" srcId="{568B1877-79F8-4833-8B75-BD388D7C5CED}" destId="{7F080DF1-24A5-47D8-A8D6-4C17ECE28C28}" srcOrd="0" destOrd="0" presId="urn:microsoft.com/office/officeart/2018/2/layout/IconLabelDescriptionList"/>
    <dgm:cxn modelId="{8E7CF289-3712-4B0C-ADCE-0A067C177EB5}" srcId="{62417E94-5C90-4D59-B7EB-FFA176CFFB28}" destId="{568B1877-79F8-4833-8B75-BD388D7C5CED}" srcOrd="3" destOrd="0" parTransId="{A4323C70-6A68-4BC3-A922-B67C5AC2D7D8}" sibTransId="{C22D0C96-AB27-494E-A71D-A06E5F094B4A}"/>
    <dgm:cxn modelId="{5B16868C-2051-4667-B2B1-ABFD38CCC82E}" srcId="{62417E94-5C90-4D59-B7EB-FFA176CFFB28}" destId="{060AA7AF-C5AF-47F1-B2A5-1BC96C68F065}" srcOrd="2" destOrd="0" parTransId="{0CDDC2F6-E5CB-4932-8777-D662CFFEEE50}" sibTransId="{303204E8-7D9F-419C-9FAA-CA1AC2EDB34F}"/>
    <dgm:cxn modelId="{39B848A2-BEAD-4070-A256-CCC7F0E5C288}" srcId="{62417E94-5C90-4D59-B7EB-FFA176CFFB28}" destId="{EF4BEAFF-1147-4EDA-97E7-FD8D1EB6FA97}" srcOrd="0" destOrd="0" parTransId="{25B794E7-E656-4732-BDB8-3558DC29416A}" sibTransId="{297013B2-F9CE-44D9-8CF8-BA5BF55258B7}"/>
    <dgm:cxn modelId="{905654B8-29AE-4392-8F7D-0962F9F7DDBA}" type="presOf" srcId="{2D0A716A-6966-4BEA-B87B-6C7EC56BED1E}" destId="{FA8F46C0-B431-4C21-84AC-10E8A82FA449}" srcOrd="0" destOrd="0" presId="urn:microsoft.com/office/officeart/2018/2/layout/IconLabelDescriptionList"/>
    <dgm:cxn modelId="{3C48C3C1-07EF-459D-BB61-4B54348B3248}" type="presOf" srcId="{54D9B665-58D3-405C-AA15-699B549082EB}" destId="{9BC0F0A6-8644-408E-9AC2-77AC8F1CFAD8}" srcOrd="0" destOrd="0" presId="urn:microsoft.com/office/officeart/2018/2/layout/IconLabelDescriptionList"/>
    <dgm:cxn modelId="{1D1B8BD0-22A8-46BB-85DE-D4013A7200B2}" srcId="{62417E94-5C90-4D59-B7EB-FFA176CFFB28}" destId="{0459A147-B77B-4013-AADC-D262F4C27F97}" srcOrd="4" destOrd="0" parTransId="{F0A381BB-60A6-4E9F-969E-AD5A1D2ADC8C}" sibTransId="{F92783F2-169C-44C1-84F6-BBC1786667C2}"/>
    <dgm:cxn modelId="{F9DAE411-CC8E-4D79-9C78-2536EB1419E2}" type="presParOf" srcId="{3D86AB50-9211-453C-B574-EB8EC5A64C00}" destId="{24AF93FD-BAF8-4EC6-82C5-767399A422DE}" srcOrd="0" destOrd="0" presId="urn:microsoft.com/office/officeart/2018/2/layout/IconLabelDescriptionList"/>
    <dgm:cxn modelId="{6DFD0BD9-BDEF-4277-81BD-69CDD19D5A69}" type="presParOf" srcId="{24AF93FD-BAF8-4EC6-82C5-767399A422DE}" destId="{11BEF0EE-4B7D-4E5A-A5EE-CCF31B06726E}" srcOrd="0" destOrd="0" presId="urn:microsoft.com/office/officeart/2018/2/layout/IconLabelDescriptionList"/>
    <dgm:cxn modelId="{48DB8494-FC67-40F4-BEC5-9D24BE79879C}" type="presParOf" srcId="{24AF93FD-BAF8-4EC6-82C5-767399A422DE}" destId="{4D186D68-60C9-4C24-AAA9-853BCF1553AD}" srcOrd="1" destOrd="0" presId="urn:microsoft.com/office/officeart/2018/2/layout/IconLabelDescriptionList"/>
    <dgm:cxn modelId="{501712CD-2787-4C75-8102-D7E4CFD40FE9}" type="presParOf" srcId="{24AF93FD-BAF8-4EC6-82C5-767399A422DE}" destId="{7C64A91E-05B0-43A4-B7C7-6ED57617691A}" srcOrd="2" destOrd="0" presId="urn:microsoft.com/office/officeart/2018/2/layout/IconLabelDescriptionList"/>
    <dgm:cxn modelId="{68D412D5-5C20-44D2-8764-384F3BC802DA}" type="presParOf" srcId="{24AF93FD-BAF8-4EC6-82C5-767399A422DE}" destId="{9120CE12-72F8-4576-86A6-1B4AD5C9A6AD}" srcOrd="3" destOrd="0" presId="urn:microsoft.com/office/officeart/2018/2/layout/IconLabelDescriptionList"/>
    <dgm:cxn modelId="{E8B97C9F-52FC-4EC0-8D6F-AF11EA7FC404}" type="presParOf" srcId="{24AF93FD-BAF8-4EC6-82C5-767399A422DE}" destId="{1E7FC7C4-F047-43B5-AC00-5C64F19745C5}" srcOrd="4" destOrd="0" presId="urn:microsoft.com/office/officeart/2018/2/layout/IconLabelDescriptionList"/>
    <dgm:cxn modelId="{E32D4227-1342-4481-AB62-BF4964352048}" type="presParOf" srcId="{3D86AB50-9211-453C-B574-EB8EC5A64C00}" destId="{270B6CC7-8607-4EDB-A2C2-BD275D97F7EC}" srcOrd="1" destOrd="0" presId="urn:microsoft.com/office/officeart/2018/2/layout/IconLabelDescriptionList"/>
    <dgm:cxn modelId="{EB963519-E5DA-449F-AEA2-91EA07D66FF5}" type="presParOf" srcId="{3D86AB50-9211-453C-B574-EB8EC5A64C00}" destId="{26C42C59-01B6-4CEF-8CB8-92586BD9111F}" srcOrd="2" destOrd="0" presId="urn:microsoft.com/office/officeart/2018/2/layout/IconLabelDescriptionList"/>
    <dgm:cxn modelId="{69659385-A17B-48EF-A9D8-0D317A95B89B}" type="presParOf" srcId="{26C42C59-01B6-4CEF-8CB8-92586BD9111F}" destId="{1FC4E606-6BF3-46C6-92D5-815F11547475}" srcOrd="0" destOrd="0" presId="urn:microsoft.com/office/officeart/2018/2/layout/IconLabelDescriptionList"/>
    <dgm:cxn modelId="{497C0750-CDCE-41E3-981E-A9C99B1B3DF1}" type="presParOf" srcId="{26C42C59-01B6-4CEF-8CB8-92586BD9111F}" destId="{616DF3F7-8A38-4382-AD29-D51F77EF5DB9}" srcOrd="1" destOrd="0" presId="urn:microsoft.com/office/officeart/2018/2/layout/IconLabelDescriptionList"/>
    <dgm:cxn modelId="{31B79CA0-8960-4F4D-9379-ED61E22E9A53}" type="presParOf" srcId="{26C42C59-01B6-4CEF-8CB8-92586BD9111F}" destId="{9BC0F0A6-8644-408E-9AC2-77AC8F1CFAD8}" srcOrd="2" destOrd="0" presId="urn:microsoft.com/office/officeart/2018/2/layout/IconLabelDescriptionList"/>
    <dgm:cxn modelId="{A923138B-86C9-47DA-9B66-0A50508FF0A2}" type="presParOf" srcId="{26C42C59-01B6-4CEF-8CB8-92586BD9111F}" destId="{D535D5F3-A8C8-4315-9F31-E9CF759B3191}" srcOrd="3" destOrd="0" presId="urn:microsoft.com/office/officeart/2018/2/layout/IconLabelDescriptionList"/>
    <dgm:cxn modelId="{7DD4D4C7-DB3F-4C45-9604-05D263C80300}" type="presParOf" srcId="{26C42C59-01B6-4CEF-8CB8-92586BD9111F}" destId="{FA8F46C0-B431-4C21-84AC-10E8A82FA449}" srcOrd="4" destOrd="0" presId="urn:microsoft.com/office/officeart/2018/2/layout/IconLabelDescriptionList"/>
    <dgm:cxn modelId="{5699D1D6-B30D-407A-95B2-25E7A9A3CC15}" type="presParOf" srcId="{3D86AB50-9211-453C-B574-EB8EC5A64C00}" destId="{718C1295-A5EC-4DE7-9190-7715B9E5A296}" srcOrd="3" destOrd="0" presId="urn:microsoft.com/office/officeart/2018/2/layout/IconLabelDescriptionList"/>
    <dgm:cxn modelId="{33E818A2-E48B-4B4A-868B-0EF344D5196D}" type="presParOf" srcId="{3D86AB50-9211-453C-B574-EB8EC5A64C00}" destId="{7EA41209-514B-4CA1-B3EC-94557C95FC17}" srcOrd="4" destOrd="0" presId="urn:microsoft.com/office/officeart/2018/2/layout/IconLabelDescriptionList"/>
    <dgm:cxn modelId="{53B30205-C5BE-4176-80C0-2AD905B09DCD}" type="presParOf" srcId="{7EA41209-514B-4CA1-B3EC-94557C95FC17}" destId="{DE7C0326-7643-44C3-8B5F-07343176E6EE}" srcOrd="0" destOrd="0" presId="urn:microsoft.com/office/officeart/2018/2/layout/IconLabelDescriptionList"/>
    <dgm:cxn modelId="{55B532F2-CA27-463D-A73C-F4E76E85DDF2}" type="presParOf" srcId="{7EA41209-514B-4CA1-B3EC-94557C95FC17}" destId="{22FF5BA9-7CCF-48D7-990C-82E836FBEA3A}" srcOrd="1" destOrd="0" presId="urn:microsoft.com/office/officeart/2018/2/layout/IconLabelDescriptionList"/>
    <dgm:cxn modelId="{D5BFA214-51C1-437A-97C4-B27DFE4E130D}" type="presParOf" srcId="{7EA41209-514B-4CA1-B3EC-94557C95FC17}" destId="{8D32AAC4-D288-4EFD-8121-936A5BADD3AE}" srcOrd="2" destOrd="0" presId="urn:microsoft.com/office/officeart/2018/2/layout/IconLabelDescriptionList"/>
    <dgm:cxn modelId="{2F8193B6-C1A9-42ED-9308-C0996DF0C57F}" type="presParOf" srcId="{7EA41209-514B-4CA1-B3EC-94557C95FC17}" destId="{0A7D787B-1723-4E46-ADFB-10D4464C0B95}" srcOrd="3" destOrd="0" presId="urn:microsoft.com/office/officeart/2018/2/layout/IconLabelDescriptionList"/>
    <dgm:cxn modelId="{B1648D91-7FE5-4C4E-BD6C-AE928D2ABF42}" type="presParOf" srcId="{7EA41209-514B-4CA1-B3EC-94557C95FC17}" destId="{C74182D6-30E6-4922-BA5A-79FB8A68A335}" srcOrd="4" destOrd="0" presId="urn:microsoft.com/office/officeart/2018/2/layout/IconLabelDescriptionList"/>
    <dgm:cxn modelId="{7ABE450F-93BC-4708-BFA2-1AD565BF3656}" type="presParOf" srcId="{3D86AB50-9211-453C-B574-EB8EC5A64C00}" destId="{7B1A1139-E380-433D-9EAE-A11729E96EFA}" srcOrd="5" destOrd="0" presId="urn:microsoft.com/office/officeart/2018/2/layout/IconLabelDescriptionList"/>
    <dgm:cxn modelId="{2C4B61C0-DFE7-4056-B503-BFB68DF68264}" type="presParOf" srcId="{3D86AB50-9211-453C-B574-EB8EC5A64C00}" destId="{75232990-8589-4A4A-8F17-B6594F6CD111}" srcOrd="6" destOrd="0" presId="urn:microsoft.com/office/officeart/2018/2/layout/IconLabelDescriptionList"/>
    <dgm:cxn modelId="{3C9DB491-71C5-4F15-B322-2A5D2065C40C}" type="presParOf" srcId="{75232990-8589-4A4A-8F17-B6594F6CD111}" destId="{111E66BE-FD4B-4D7E-8359-3C3CE6B36578}" srcOrd="0" destOrd="0" presId="urn:microsoft.com/office/officeart/2018/2/layout/IconLabelDescriptionList"/>
    <dgm:cxn modelId="{E9430A29-90DB-48B1-8FB4-BF78D38540F1}" type="presParOf" srcId="{75232990-8589-4A4A-8F17-B6594F6CD111}" destId="{68778832-8639-454F-B439-51F144BC5FA0}" srcOrd="1" destOrd="0" presId="urn:microsoft.com/office/officeart/2018/2/layout/IconLabelDescriptionList"/>
    <dgm:cxn modelId="{68CC3138-C7A5-4FE4-A44C-71E73BFECF0E}" type="presParOf" srcId="{75232990-8589-4A4A-8F17-B6594F6CD111}" destId="{7F080DF1-24A5-47D8-A8D6-4C17ECE28C28}" srcOrd="2" destOrd="0" presId="urn:microsoft.com/office/officeart/2018/2/layout/IconLabelDescriptionList"/>
    <dgm:cxn modelId="{0309B1D2-E33A-4C22-99AB-18B8795EFFCE}" type="presParOf" srcId="{75232990-8589-4A4A-8F17-B6594F6CD111}" destId="{6752F251-CD73-40C1-B6DD-3F453E5CC014}" srcOrd="3" destOrd="0" presId="urn:microsoft.com/office/officeart/2018/2/layout/IconLabelDescriptionList"/>
    <dgm:cxn modelId="{C4DAD6C5-501D-4A24-B68B-B01F26E4EB8D}" type="presParOf" srcId="{75232990-8589-4A4A-8F17-B6594F6CD111}" destId="{A6C48442-3362-46AA-BEBE-413E6DACDB43}" srcOrd="4" destOrd="0" presId="urn:microsoft.com/office/officeart/2018/2/layout/IconLabelDescriptionList"/>
    <dgm:cxn modelId="{570F8613-6088-4178-AA2A-3A3768A53581}" type="presParOf" srcId="{3D86AB50-9211-453C-B574-EB8EC5A64C00}" destId="{DDDF8703-8E3F-41F0-B032-37F083AD2F0F}" srcOrd="7" destOrd="0" presId="urn:microsoft.com/office/officeart/2018/2/layout/IconLabelDescriptionList"/>
    <dgm:cxn modelId="{A3C580D1-AC7B-4D47-8FEF-DE05D00C7DE0}" type="presParOf" srcId="{3D86AB50-9211-453C-B574-EB8EC5A64C00}" destId="{2A2D8820-2789-4E74-8381-D183D6D14497}" srcOrd="8" destOrd="0" presId="urn:microsoft.com/office/officeart/2018/2/layout/IconLabelDescriptionList"/>
    <dgm:cxn modelId="{340C6A45-25A5-4229-AEC1-97CA3956D99B}" type="presParOf" srcId="{2A2D8820-2789-4E74-8381-D183D6D14497}" destId="{6DD93CF8-C8B4-408E-BCC8-EA07EA35B99A}" srcOrd="0" destOrd="0" presId="urn:microsoft.com/office/officeart/2018/2/layout/IconLabelDescriptionList"/>
    <dgm:cxn modelId="{4A409C91-605E-49C1-A4C5-A72166D2D404}" type="presParOf" srcId="{2A2D8820-2789-4E74-8381-D183D6D14497}" destId="{C7505ED1-29C0-4E01-943A-A1DA248DE9F0}" srcOrd="1" destOrd="0" presId="urn:microsoft.com/office/officeart/2018/2/layout/IconLabelDescriptionList"/>
    <dgm:cxn modelId="{44E7F0F2-CDED-4516-AE63-9E0BD125D84F}" type="presParOf" srcId="{2A2D8820-2789-4E74-8381-D183D6D14497}" destId="{B92C8FD0-91FB-4D4B-B10B-412D6E38A815}" srcOrd="2" destOrd="0" presId="urn:microsoft.com/office/officeart/2018/2/layout/IconLabelDescriptionList"/>
    <dgm:cxn modelId="{4715E012-53D8-4BD0-8D43-55413FC6FE60}" type="presParOf" srcId="{2A2D8820-2789-4E74-8381-D183D6D14497}" destId="{A465E75B-CF25-4C16-8DCA-6BDF70E4D8FA}" srcOrd="3" destOrd="0" presId="urn:microsoft.com/office/officeart/2018/2/layout/IconLabelDescriptionList"/>
    <dgm:cxn modelId="{CF42E954-912C-4B6B-8077-292F24462406}" type="presParOf" srcId="{2A2D8820-2789-4E74-8381-D183D6D14497}" destId="{F1E81202-39AE-4096-8A2A-EBE38569470B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EF0EE-4B7D-4E5A-A5EE-CCF31B06726E}">
      <dsp:nvSpPr>
        <dsp:cNvPr id="0" name=""/>
        <dsp:cNvSpPr/>
      </dsp:nvSpPr>
      <dsp:spPr>
        <a:xfrm>
          <a:off x="8688" y="0"/>
          <a:ext cx="644627" cy="6356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4A91E-05B0-43A4-B7C7-6ED57617691A}">
      <dsp:nvSpPr>
        <dsp:cNvPr id="0" name=""/>
        <dsp:cNvSpPr/>
      </dsp:nvSpPr>
      <dsp:spPr>
        <a:xfrm>
          <a:off x="8688" y="820098"/>
          <a:ext cx="1841793" cy="329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 dirty="0"/>
            <a:t>Review Internal Audit:</a:t>
          </a:r>
          <a:r>
            <a:rPr lang="en-GB" sz="1400" b="0" kern="1200" dirty="0"/>
            <a:t> Before considering Section 1, the council must receive, review, and formally note the </a:t>
          </a:r>
          <a:r>
            <a:rPr lang="en-GB" sz="1400" b="1" kern="1200" dirty="0"/>
            <a:t>Annual Internal Audit Report</a:t>
          </a:r>
          <a:r>
            <a:rPr lang="en-GB" sz="1400" b="0" kern="1200" dirty="0"/>
            <a:t>. The Council can resolve also  to take action on specific recommendations in the report.</a:t>
          </a:r>
          <a:endParaRPr lang="en-US" sz="1400" kern="1200" dirty="0"/>
        </a:p>
      </dsp:txBody>
      <dsp:txXfrm>
        <a:off x="8688" y="820098"/>
        <a:ext cx="1841793" cy="3291777"/>
      </dsp:txXfrm>
    </dsp:sp>
    <dsp:sp modelId="{1E7FC7C4-F047-43B5-AC00-5C64F19745C5}">
      <dsp:nvSpPr>
        <dsp:cNvPr id="0" name=""/>
        <dsp:cNvSpPr/>
      </dsp:nvSpPr>
      <dsp:spPr>
        <a:xfrm>
          <a:off x="8688" y="4197684"/>
          <a:ext cx="1841793" cy="153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4E606-6BF3-46C6-92D5-815F11547475}">
      <dsp:nvSpPr>
        <dsp:cNvPr id="0" name=""/>
        <dsp:cNvSpPr/>
      </dsp:nvSpPr>
      <dsp:spPr>
        <a:xfrm>
          <a:off x="2172796" y="0"/>
          <a:ext cx="644627" cy="6356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C0F0A6-8644-408E-9AC2-77AC8F1CFAD8}">
      <dsp:nvSpPr>
        <dsp:cNvPr id="0" name=""/>
        <dsp:cNvSpPr/>
      </dsp:nvSpPr>
      <dsp:spPr>
        <a:xfrm>
          <a:off x="2172796" y="820098"/>
          <a:ext cx="1841793" cy="329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/>
            <a:t>Consider the Assertions:</a:t>
          </a:r>
          <a:r>
            <a:rPr lang="en-GB" sz="1400" b="0" kern="1200"/>
            <a:t> The council must collectively review the nine governance assertions listed in Section 1 and confirm agreement with a "Yes" answer for each.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i="1" kern="1200"/>
            <a:t>If any statement is answered "No", the council must attach an explanation detailing the control weaknesses and how they are being addressed.</a:t>
          </a:r>
          <a:r>
            <a:rPr lang="en-GB" sz="1400" b="0" kern="1200"/>
            <a:t> </a:t>
          </a:r>
          <a:endParaRPr lang="en-US" sz="1400" kern="1200"/>
        </a:p>
      </dsp:txBody>
      <dsp:txXfrm>
        <a:off x="2172796" y="820098"/>
        <a:ext cx="1841793" cy="3291777"/>
      </dsp:txXfrm>
    </dsp:sp>
    <dsp:sp modelId="{FA8F46C0-B431-4C21-84AC-10E8A82FA449}">
      <dsp:nvSpPr>
        <dsp:cNvPr id="0" name=""/>
        <dsp:cNvSpPr/>
      </dsp:nvSpPr>
      <dsp:spPr>
        <a:xfrm>
          <a:off x="2172796" y="4197684"/>
          <a:ext cx="1841793" cy="153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i="1" kern="1200"/>
            <a:t>Note:</a:t>
          </a:r>
          <a:endParaRPr lang="en-US" sz="1100" kern="1200"/>
        </a:p>
      </dsp:txBody>
      <dsp:txXfrm>
        <a:off x="2172796" y="4197684"/>
        <a:ext cx="1841793" cy="153653"/>
      </dsp:txXfrm>
    </dsp:sp>
    <dsp:sp modelId="{DE7C0326-7643-44C3-8B5F-07343176E6EE}">
      <dsp:nvSpPr>
        <dsp:cNvPr id="0" name=""/>
        <dsp:cNvSpPr/>
      </dsp:nvSpPr>
      <dsp:spPr>
        <a:xfrm>
          <a:off x="4336903" y="0"/>
          <a:ext cx="644627" cy="6356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32AAC4-D288-4EFD-8121-936A5BADD3AE}">
      <dsp:nvSpPr>
        <dsp:cNvPr id="0" name=""/>
        <dsp:cNvSpPr/>
      </dsp:nvSpPr>
      <dsp:spPr>
        <a:xfrm>
          <a:off x="4336903" y="820098"/>
          <a:ext cx="1841793" cy="329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 dirty="0"/>
            <a:t>Vote and Approve:</a:t>
          </a:r>
          <a:r>
            <a:rPr lang="en-GB" sz="1400" b="0" kern="1200" dirty="0"/>
            <a:t> The council must pass a resolution formally approving Section  and authorising the Chairman and Clerk to sign the Annual Governance Statement of the AGAR for 2025/2026. 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GB" sz="1400" b="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0" kern="1200" dirty="0"/>
            <a:t>This must happen before they move on to approve Section 2. </a:t>
          </a:r>
          <a:endParaRPr lang="en-US" sz="1400" kern="1200" dirty="0"/>
        </a:p>
      </dsp:txBody>
      <dsp:txXfrm>
        <a:off x="4336903" y="820098"/>
        <a:ext cx="1841793" cy="3291777"/>
      </dsp:txXfrm>
    </dsp:sp>
    <dsp:sp modelId="{C74182D6-30E6-4922-BA5A-79FB8A68A335}">
      <dsp:nvSpPr>
        <dsp:cNvPr id="0" name=""/>
        <dsp:cNvSpPr/>
      </dsp:nvSpPr>
      <dsp:spPr>
        <a:xfrm>
          <a:off x="4336903" y="4197684"/>
          <a:ext cx="1841793" cy="153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E66BE-FD4B-4D7E-8359-3C3CE6B36578}">
      <dsp:nvSpPr>
        <dsp:cNvPr id="0" name=""/>
        <dsp:cNvSpPr/>
      </dsp:nvSpPr>
      <dsp:spPr>
        <a:xfrm>
          <a:off x="6501010" y="0"/>
          <a:ext cx="644627" cy="6356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080DF1-24A5-47D8-A8D6-4C17ECE28C28}">
      <dsp:nvSpPr>
        <dsp:cNvPr id="0" name=""/>
        <dsp:cNvSpPr/>
      </dsp:nvSpPr>
      <dsp:spPr>
        <a:xfrm>
          <a:off x="6501010" y="820098"/>
          <a:ext cx="1841793" cy="329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/>
            <a:t>Sign and Date:</a:t>
          </a:r>
          <a:r>
            <a:rPr lang="en-GB" sz="1400" b="0" kern="1200"/>
            <a:t> Following the vote, the </a:t>
          </a:r>
          <a:r>
            <a:rPr lang="en-GB" sz="1400" b="1" kern="1200"/>
            <a:t>Chair</a:t>
          </a:r>
          <a:r>
            <a:rPr lang="en-GB" sz="1400" b="0" kern="1200"/>
            <a:t> and the </a:t>
          </a:r>
          <a:r>
            <a:rPr lang="en-GB" sz="1400" b="1" kern="1200"/>
            <a:t>Clerk</a:t>
          </a:r>
          <a:r>
            <a:rPr lang="en-GB" sz="1400" b="0" kern="1200"/>
            <a:t> of the meeting must sign and date Section 1. </a:t>
          </a:r>
          <a:endParaRPr lang="en-US" sz="1400" kern="1200"/>
        </a:p>
      </dsp:txBody>
      <dsp:txXfrm>
        <a:off x="6501010" y="820098"/>
        <a:ext cx="1841793" cy="3291777"/>
      </dsp:txXfrm>
    </dsp:sp>
    <dsp:sp modelId="{A6C48442-3362-46AA-BEBE-413E6DACDB43}">
      <dsp:nvSpPr>
        <dsp:cNvPr id="0" name=""/>
        <dsp:cNvSpPr/>
      </dsp:nvSpPr>
      <dsp:spPr>
        <a:xfrm>
          <a:off x="6501010" y="4197684"/>
          <a:ext cx="1841793" cy="153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D93CF8-C8B4-408E-BCC8-EA07EA35B99A}">
      <dsp:nvSpPr>
        <dsp:cNvPr id="0" name=""/>
        <dsp:cNvSpPr/>
      </dsp:nvSpPr>
      <dsp:spPr>
        <a:xfrm>
          <a:off x="8665117" y="0"/>
          <a:ext cx="644627" cy="6356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2C8FD0-91FB-4D4B-B10B-412D6E38A815}">
      <dsp:nvSpPr>
        <dsp:cNvPr id="0" name=""/>
        <dsp:cNvSpPr/>
      </dsp:nvSpPr>
      <dsp:spPr>
        <a:xfrm>
          <a:off x="8665117" y="820098"/>
          <a:ext cx="1841793" cy="329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400" b="1" kern="1200"/>
            <a:t>Record in Minutes:</a:t>
          </a:r>
          <a:r>
            <a:rPr lang="en-GB" sz="1400" b="0" kern="1200"/>
            <a:t> The exact approval must be recorded in the council's formal minutes, noting the </a:t>
          </a:r>
          <a:r>
            <a:rPr lang="en-GB" sz="1400" b="1" kern="1200"/>
            <a:t>date of the meeting</a:t>
          </a:r>
          <a:r>
            <a:rPr lang="en-GB" sz="1400" b="0" kern="1200"/>
            <a:t> and the specific </a:t>
          </a:r>
          <a:r>
            <a:rPr lang="en-GB" sz="1400" b="1" kern="1200"/>
            <a:t>minute reference</a:t>
          </a:r>
          <a:r>
            <a:rPr lang="en-GB" sz="1400" b="0" kern="1200"/>
            <a:t>. </a:t>
          </a:r>
          <a:endParaRPr lang="en-US" sz="1400" kern="1200"/>
        </a:p>
      </dsp:txBody>
      <dsp:txXfrm>
        <a:off x="8665117" y="820098"/>
        <a:ext cx="1841793" cy="3291777"/>
      </dsp:txXfrm>
    </dsp:sp>
    <dsp:sp modelId="{F1E81202-39AE-4096-8A2A-EBE38569470B}">
      <dsp:nvSpPr>
        <dsp:cNvPr id="0" name=""/>
        <dsp:cNvSpPr/>
      </dsp:nvSpPr>
      <dsp:spPr>
        <a:xfrm>
          <a:off x="8665117" y="4197684"/>
          <a:ext cx="1841793" cy="153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02D1B-4B88-76E7-95C9-759D6EEA0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2C9351-ED00-7BD6-6291-E6D0689D3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B9804-201C-A5BC-F203-FA9971C9D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6728F-699A-939B-C811-485A99025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72626-4928-49D4-ADF9-69513CFCD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79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6BA7-3858-5C07-BA5C-C6212E94A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2F6E1E-2052-CCC9-1FA5-9B353AD8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15FB6-26A1-B3F0-11B6-57DE7F0E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912AE-6434-AAD7-0192-78174097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121C0-D8CE-6274-953B-968713B9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5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C3B657-3F47-4F91-880B-2A1365416D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635E91-0AF1-6CEF-6B6B-C21BFF056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8C1CA-A5A6-3BC4-1FEE-C54905B05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85350-504C-39CA-A76D-02868E7AD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B992F-9947-E3A7-CD9B-4E41B855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55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CCE0E-ABF7-53ED-FD17-7D35DFF0A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96476-ED8B-8F5A-4272-204E77CEF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E9E38-FF9E-17A3-CD8D-6116A66C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30260-3155-074F-A5A8-B1BDF9472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DC3B2-192D-C4BA-C8B1-BC85F9B7B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33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C9CB6-AE40-390C-5217-2F95B266B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B87BEE-A9BB-B154-A304-B940D7978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9373-8DD0-AF70-8BAC-848A520DD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AE656-D469-57DF-52A5-263C826CA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8DD9B-91B7-FBC4-0F2B-DE7AF930F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11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ACFF-5C09-A19A-5ABD-C311EAFF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1E79E-A320-5AB9-FDE9-9A4659883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BCC02-7D00-92AE-F07A-EA7D10138C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0E718D-A25A-39D6-56D4-9E5A19877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E0B6C-4412-EEB5-46A0-DB974A33E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F6E18-EC85-E809-1518-B40ECF31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9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37BFF-CEA3-F654-6B46-EAE3F067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00DF0-EE96-D260-B0B2-81650B9C4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21A75-1EE6-EDD9-3389-36AC4E47D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D8270-B47E-B64E-E7E8-2637D3D76D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326EB0-AE21-8DEC-C789-57B487A91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B91763-42C1-4F52-F8E7-D9E90143D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E8AE39-3030-433F-A22B-8B57C439A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4DEA9A-5DAF-85A9-958C-10ADD4D11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900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3449F-E7EF-C945-7452-6C40D8C4E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2FABC0-590A-4B3E-CD56-4C6B80195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121C7F-349F-1FC0-5905-B1FF22476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BDBEC-DAF5-B453-263F-9936E5F5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5EB455-836A-3C6D-CF8E-ED73B667A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F1C809-28EB-3740-1177-075881B67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7BB4C-E3FE-AEF9-706A-D449EB1F4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41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CDFC-497C-D454-D0BD-C2896794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031A2-8FF5-FA9A-DC69-C705E13E6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780E9-3B27-61C4-06B4-475A0E58A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32B4D-39C2-41B5-F332-FC7EC6018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A1E8C-B247-D24A-9202-E4E04BB25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0A4B6-6A26-4431-10D2-12F21B60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04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54705-F088-EB0E-A357-FC448EB16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B44C2-8B4A-35D5-3442-198C567655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EB4E6-0C41-2311-411A-C0DDE0A52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74DF3-0BD3-EC26-5A66-C3D9D0CE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7ED90-048B-F93E-60FF-61CC9A1DB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6C498-12EA-226B-EB12-508C5827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34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0B1C1-7844-627A-1220-A34F42BD3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C4F57-2DE6-318E-64C9-FE11189F5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BBEFD-BCF4-47B3-830B-519336EFF6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90F85C-DAF4-4B54-BF7F-37F660BE00C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B6345-97CF-F6AA-BA7F-395D471FD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DD946-007C-FA73-FB0B-EB1CA6EE5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107866-5C06-4FA0-9436-9BFE03A3C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72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woodleyparishcouncil.gov.uk/document/advice-from-ylca-re-legal-standing-of-decisions/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woodleyparishcouncil.gov.uk/document/annual-governance-statement-2025-2026-blank-for-meeting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alwoodleyparishcouncil.gov.uk/document/2025-2026-internal-audit-report-alwoodley-parish-council-signed-form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alwoodleyparishcouncil.gov.uk/document/annual-governance-statement-2025-2026-blank-for-meeting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woodleyparishcouncil.gov.uk/document/annual-accounting-statement-for-2025-2026-prepared-for-approval/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alwoodleyparishcouncil.gov.uk/document/internal-audit-report-2025-2026-2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22B81-5011-D72D-7BE4-1423794A1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Extra-Ordinary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469DAB-F7C0-6C92-6B62-241F1519D1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22 June 2026</a:t>
            </a:r>
          </a:p>
        </p:txBody>
      </p:sp>
    </p:spTree>
    <p:extLst>
      <p:ext uri="{BB962C8B-B14F-4D97-AF65-F5344CB8AC3E}">
        <p14:creationId xmlns:p14="http://schemas.microsoft.com/office/powerpoint/2010/main" val="2099207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BD466F8-64FB-4944-BC45-C2ED33C75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829D23-8396-4D91-BFAA-40924F31D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611" y="-1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17B19D-7906-41CF-A544-B1E81CE69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21" y="69891"/>
            <a:ext cx="5409178" cy="6482325"/>
            <a:chOff x="-19221" y="69891"/>
            <a:chExt cx="5409178" cy="648232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B974EF1-A734-4E6A-8BF5-794FDA9515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31851"/>
              <a:ext cx="5380971" cy="6158554"/>
            </a:xfrm>
            <a:custGeom>
              <a:avLst/>
              <a:gdLst>
                <a:gd name="connsiteX0" fmla="*/ 2369925 w 5380971"/>
                <a:gd name="connsiteY0" fmla="*/ 1452 h 6158554"/>
                <a:gd name="connsiteX1" fmla="*/ 2674292 w 5380971"/>
                <a:gd name="connsiteY1" fmla="*/ 5969 h 6158554"/>
                <a:gd name="connsiteX2" fmla="*/ 3277239 w 5380971"/>
                <a:gd name="connsiteY2" fmla="*/ 99590 h 6158554"/>
                <a:gd name="connsiteX3" fmla="*/ 3850935 w 5380971"/>
                <a:gd name="connsiteY3" fmla="*/ 316872 h 6158554"/>
                <a:gd name="connsiteX4" fmla="*/ 4359245 w 5380971"/>
                <a:gd name="connsiteY4" fmla="*/ 662333 h 6158554"/>
                <a:gd name="connsiteX5" fmla="*/ 4765689 w 5380971"/>
                <a:gd name="connsiteY5" fmla="*/ 1120048 h 6158554"/>
                <a:gd name="connsiteX6" fmla="*/ 4809507 w 5380971"/>
                <a:gd name="connsiteY6" fmla="*/ 1182613 h 6158554"/>
                <a:gd name="connsiteX7" fmla="*/ 4851517 w 5380971"/>
                <a:gd name="connsiteY7" fmla="*/ 1246306 h 6158554"/>
                <a:gd name="connsiteX8" fmla="*/ 4892286 w 5380971"/>
                <a:gd name="connsiteY8" fmla="*/ 1310678 h 6158554"/>
                <a:gd name="connsiteX9" fmla="*/ 4931587 w 5380971"/>
                <a:gd name="connsiteY9" fmla="*/ 1375953 h 6158554"/>
                <a:gd name="connsiteX10" fmla="*/ 5075124 w 5380971"/>
                <a:gd name="connsiteY10" fmla="*/ 1644507 h 6158554"/>
                <a:gd name="connsiteX11" fmla="*/ 5271626 w 5380971"/>
                <a:gd name="connsiteY11" fmla="*/ 2218203 h 6158554"/>
                <a:gd name="connsiteX12" fmla="*/ 5317703 w 5380971"/>
                <a:gd name="connsiteY12" fmla="*/ 2516684 h 6158554"/>
                <a:gd name="connsiteX13" fmla="*/ 5347630 w 5380971"/>
                <a:gd name="connsiteY13" fmla="*/ 2815391 h 6158554"/>
                <a:gd name="connsiteX14" fmla="*/ 5371458 w 5380971"/>
                <a:gd name="connsiteY14" fmla="*/ 3114097 h 6158554"/>
                <a:gd name="connsiteX15" fmla="*/ 5376315 w 5380971"/>
                <a:gd name="connsiteY15" fmla="*/ 3188971 h 6158554"/>
                <a:gd name="connsiteX16" fmla="*/ 5378461 w 5380971"/>
                <a:gd name="connsiteY16" fmla="*/ 3227481 h 6158554"/>
                <a:gd name="connsiteX17" fmla="*/ 5380041 w 5380971"/>
                <a:gd name="connsiteY17" fmla="*/ 3266669 h 6158554"/>
                <a:gd name="connsiteX18" fmla="*/ 5377896 w 5380971"/>
                <a:gd name="connsiteY18" fmla="*/ 3424548 h 6158554"/>
                <a:gd name="connsiteX19" fmla="*/ 5217080 w 5380971"/>
                <a:gd name="connsiteY19" fmla="*/ 4044661 h 6158554"/>
                <a:gd name="connsiteX20" fmla="*/ 4859649 w 5380971"/>
                <a:gd name="connsiteY20" fmla="*/ 4571265 h 6158554"/>
                <a:gd name="connsiteX21" fmla="*/ 4641802 w 5380971"/>
                <a:gd name="connsiteY21" fmla="*/ 4790806 h 6158554"/>
                <a:gd name="connsiteX22" fmla="*/ 4414695 w 5380971"/>
                <a:gd name="connsiteY22" fmla="*/ 4990358 h 6158554"/>
                <a:gd name="connsiteX23" fmla="*/ 3953365 w 5380971"/>
                <a:gd name="connsiteY23" fmla="*/ 5349935 h 6158554"/>
                <a:gd name="connsiteX24" fmla="*/ 3837271 w 5380971"/>
                <a:gd name="connsiteY24" fmla="*/ 5437683 h 6158554"/>
                <a:gd name="connsiteX25" fmla="*/ 3718014 w 5380971"/>
                <a:gd name="connsiteY25" fmla="*/ 5525996 h 6158554"/>
                <a:gd name="connsiteX26" fmla="*/ 3595821 w 5380971"/>
                <a:gd name="connsiteY26" fmla="*/ 5613180 h 6158554"/>
                <a:gd name="connsiteX27" fmla="*/ 3469788 w 5380971"/>
                <a:gd name="connsiteY27" fmla="*/ 5697880 h 6158554"/>
                <a:gd name="connsiteX28" fmla="*/ 3205188 w 5380971"/>
                <a:gd name="connsiteY28" fmla="*/ 5856889 h 6158554"/>
                <a:gd name="connsiteX29" fmla="*/ 2920598 w 5380971"/>
                <a:gd name="connsiteY29" fmla="*/ 5992069 h 6158554"/>
                <a:gd name="connsiteX30" fmla="*/ 2301276 w 5380971"/>
                <a:gd name="connsiteY30" fmla="*/ 6147577 h 6158554"/>
                <a:gd name="connsiteX31" fmla="*/ 2141815 w 5380971"/>
                <a:gd name="connsiteY31" fmla="*/ 6157628 h 6158554"/>
                <a:gd name="connsiteX32" fmla="*/ 2101950 w 5380971"/>
                <a:gd name="connsiteY32" fmla="*/ 6158531 h 6158554"/>
                <a:gd name="connsiteX33" fmla="*/ 2062198 w 5380971"/>
                <a:gd name="connsiteY33" fmla="*/ 6158306 h 6158554"/>
                <a:gd name="connsiteX34" fmla="*/ 2022558 w 5380971"/>
                <a:gd name="connsiteY34" fmla="*/ 6157853 h 6158554"/>
                <a:gd name="connsiteX35" fmla="*/ 1984048 w 5380971"/>
                <a:gd name="connsiteY35" fmla="*/ 6156385 h 6158554"/>
                <a:gd name="connsiteX36" fmla="*/ 1676420 w 5380971"/>
                <a:gd name="connsiteY36" fmla="*/ 6131879 h 6158554"/>
                <a:gd name="connsiteX37" fmla="*/ 1370712 w 5380971"/>
                <a:gd name="connsiteY37" fmla="*/ 6077898 h 6158554"/>
                <a:gd name="connsiteX38" fmla="*/ 1070425 w 5380971"/>
                <a:gd name="connsiteY38" fmla="*/ 5993311 h 6158554"/>
                <a:gd name="connsiteX39" fmla="*/ 495598 w 5380971"/>
                <a:gd name="connsiteY39" fmla="*/ 5738987 h 6158554"/>
                <a:gd name="connsiteX40" fmla="*/ 11118 w 5380971"/>
                <a:gd name="connsiteY40" fmla="*/ 5343046 h 6158554"/>
                <a:gd name="connsiteX41" fmla="*/ 0 w 5380971"/>
                <a:gd name="connsiteY41" fmla="*/ 5330343 h 6158554"/>
                <a:gd name="connsiteX42" fmla="*/ 0 w 5380971"/>
                <a:gd name="connsiteY42" fmla="*/ 4710800 h 6158554"/>
                <a:gd name="connsiteX43" fmla="*/ 122158 w 5380971"/>
                <a:gd name="connsiteY43" fmla="*/ 4852227 h 6158554"/>
                <a:gd name="connsiteX44" fmla="*/ 313438 w 5380971"/>
                <a:gd name="connsiteY44" fmla="*/ 5049308 h 6158554"/>
                <a:gd name="connsiteX45" fmla="*/ 512086 w 5380971"/>
                <a:gd name="connsiteY45" fmla="*/ 5232936 h 6158554"/>
                <a:gd name="connsiteX46" fmla="*/ 720108 w 5380971"/>
                <a:gd name="connsiteY46" fmla="*/ 5402222 h 6158554"/>
                <a:gd name="connsiteX47" fmla="*/ 1184825 w 5380971"/>
                <a:gd name="connsiteY47" fmla="*/ 5669985 h 6158554"/>
                <a:gd name="connsiteX48" fmla="*/ 1444796 w 5380971"/>
                <a:gd name="connsiteY48" fmla="*/ 5745650 h 6158554"/>
                <a:gd name="connsiteX49" fmla="*/ 1511426 w 5380971"/>
                <a:gd name="connsiteY49" fmla="*/ 5758976 h 6158554"/>
                <a:gd name="connsiteX50" fmla="*/ 1578621 w 5380971"/>
                <a:gd name="connsiteY50" fmla="*/ 5770157 h 6158554"/>
                <a:gd name="connsiteX51" fmla="*/ 1714253 w 5380971"/>
                <a:gd name="connsiteY51" fmla="*/ 5786193 h 6158554"/>
                <a:gd name="connsiteX52" fmla="*/ 1782464 w 5380971"/>
                <a:gd name="connsiteY52" fmla="*/ 5791387 h 6158554"/>
                <a:gd name="connsiteX53" fmla="*/ 1850901 w 5380971"/>
                <a:gd name="connsiteY53" fmla="*/ 5795001 h 6158554"/>
                <a:gd name="connsiteX54" fmla="*/ 1919564 w 5380971"/>
                <a:gd name="connsiteY54" fmla="*/ 5796583 h 6158554"/>
                <a:gd name="connsiteX55" fmla="*/ 1988340 w 5380971"/>
                <a:gd name="connsiteY55" fmla="*/ 5796244 h 6158554"/>
                <a:gd name="connsiteX56" fmla="*/ 2022784 w 5380971"/>
                <a:gd name="connsiteY56" fmla="*/ 5795905 h 6158554"/>
                <a:gd name="connsiteX57" fmla="*/ 2055986 w 5380971"/>
                <a:gd name="connsiteY57" fmla="*/ 5794437 h 6158554"/>
                <a:gd name="connsiteX58" fmla="*/ 2089076 w 5380971"/>
                <a:gd name="connsiteY58" fmla="*/ 5792743 h 6158554"/>
                <a:gd name="connsiteX59" fmla="*/ 2122052 w 5380971"/>
                <a:gd name="connsiteY59" fmla="*/ 5790032 h 6158554"/>
                <a:gd name="connsiteX60" fmla="*/ 2252828 w 5380971"/>
                <a:gd name="connsiteY60" fmla="*/ 5773883 h 6158554"/>
                <a:gd name="connsiteX61" fmla="*/ 2750973 w 5380971"/>
                <a:gd name="connsiteY61" fmla="*/ 5610357 h 6158554"/>
                <a:gd name="connsiteX62" fmla="*/ 3211173 w 5380971"/>
                <a:gd name="connsiteY62" fmla="*/ 5323621 h 6158554"/>
                <a:gd name="connsiteX63" fmla="*/ 3322750 w 5380971"/>
                <a:gd name="connsiteY63" fmla="*/ 5239374 h 6158554"/>
                <a:gd name="connsiteX64" fmla="*/ 3434328 w 5380971"/>
                <a:gd name="connsiteY64" fmla="*/ 5152303 h 6158554"/>
                <a:gd name="connsiteX65" fmla="*/ 3660306 w 5380971"/>
                <a:gd name="connsiteY65" fmla="*/ 4971611 h 6158554"/>
                <a:gd name="connsiteX66" fmla="*/ 4124797 w 5380971"/>
                <a:gd name="connsiteY66" fmla="*/ 4621859 h 6158554"/>
                <a:gd name="connsiteX67" fmla="*/ 4557554 w 5380971"/>
                <a:gd name="connsiteY67" fmla="*/ 4274027 h 6158554"/>
                <a:gd name="connsiteX68" fmla="*/ 4903579 w 5380971"/>
                <a:gd name="connsiteY68" fmla="*/ 3875375 h 6158554"/>
                <a:gd name="connsiteX69" fmla="*/ 5021481 w 5380971"/>
                <a:gd name="connsiteY69" fmla="*/ 3643638 h 6158554"/>
                <a:gd name="connsiteX70" fmla="*/ 5093306 w 5380971"/>
                <a:gd name="connsiteY70" fmla="*/ 3390443 h 6158554"/>
                <a:gd name="connsiteX71" fmla="*/ 5113182 w 5380971"/>
                <a:gd name="connsiteY71" fmla="*/ 3257634 h 6158554"/>
                <a:gd name="connsiteX72" fmla="*/ 5116457 w 5380971"/>
                <a:gd name="connsiteY72" fmla="*/ 3223980 h 6158554"/>
                <a:gd name="connsiteX73" fmla="*/ 5118941 w 5380971"/>
                <a:gd name="connsiteY73" fmla="*/ 3189649 h 6158554"/>
                <a:gd name="connsiteX74" fmla="*/ 5122555 w 5380971"/>
                <a:gd name="connsiteY74" fmla="*/ 3118727 h 6158554"/>
                <a:gd name="connsiteX75" fmla="*/ 5116344 w 5380971"/>
                <a:gd name="connsiteY75" fmla="*/ 2835154 h 6158554"/>
                <a:gd name="connsiteX76" fmla="*/ 5076479 w 5380971"/>
                <a:gd name="connsiteY76" fmla="*/ 2555081 h 6158554"/>
                <a:gd name="connsiteX77" fmla="*/ 5008832 w 5380971"/>
                <a:gd name="connsiteY77" fmla="*/ 2281785 h 6158554"/>
                <a:gd name="connsiteX78" fmla="*/ 4834126 w 5380971"/>
                <a:gd name="connsiteY78" fmla="*/ 1751566 h 6158554"/>
                <a:gd name="connsiteX79" fmla="*/ 4715095 w 5380971"/>
                <a:gd name="connsiteY79" fmla="*/ 1499840 h 6158554"/>
                <a:gd name="connsiteX80" fmla="*/ 4680425 w 5380971"/>
                <a:gd name="connsiteY80" fmla="*/ 1439534 h 6158554"/>
                <a:gd name="connsiteX81" fmla="*/ 4643947 w 5380971"/>
                <a:gd name="connsiteY81" fmla="*/ 1380357 h 6158554"/>
                <a:gd name="connsiteX82" fmla="*/ 4605325 w 5380971"/>
                <a:gd name="connsiteY82" fmla="*/ 1322536 h 6158554"/>
                <a:gd name="connsiteX83" fmla="*/ 4565008 w 5380971"/>
                <a:gd name="connsiteY83" fmla="*/ 1265957 h 6158554"/>
                <a:gd name="connsiteX84" fmla="*/ 4183296 w 5380971"/>
                <a:gd name="connsiteY84" fmla="*/ 867644 h 6158554"/>
                <a:gd name="connsiteX85" fmla="*/ 3723774 w 5380971"/>
                <a:gd name="connsiteY85" fmla="*/ 567469 h 6158554"/>
                <a:gd name="connsiteX86" fmla="*/ 3206656 w 5380971"/>
                <a:gd name="connsiteY86" fmla="*/ 378985 h 6158554"/>
                <a:gd name="connsiteX87" fmla="*/ 2657917 w 5380971"/>
                <a:gd name="connsiteY87" fmla="*/ 300836 h 6158554"/>
                <a:gd name="connsiteX88" fmla="*/ 2101837 w 5380971"/>
                <a:gd name="connsiteY88" fmla="*/ 320712 h 6158554"/>
                <a:gd name="connsiteX89" fmla="*/ 1556034 w 5380971"/>
                <a:gd name="connsiteY89" fmla="*/ 435451 h 6158554"/>
                <a:gd name="connsiteX90" fmla="*/ 1033947 w 5380971"/>
                <a:gd name="connsiteY90" fmla="*/ 635116 h 6158554"/>
                <a:gd name="connsiteX91" fmla="*/ 101012 w 5380971"/>
                <a:gd name="connsiteY91" fmla="*/ 1248565 h 6158554"/>
                <a:gd name="connsiteX92" fmla="*/ 0 w 5380971"/>
                <a:gd name="connsiteY92" fmla="*/ 1348112 h 6158554"/>
                <a:gd name="connsiteX93" fmla="*/ 0 w 5380971"/>
                <a:gd name="connsiteY93" fmla="*/ 968874 h 6158554"/>
                <a:gd name="connsiteX94" fmla="*/ 138873 w 5380971"/>
                <a:gd name="connsiteY94" fmla="*/ 845566 h 6158554"/>
                <a:gd name="connsiteX95" fmla="*/ 380746 w 5380971"/>
                <a:gd name="connsiteY95" fmla="*/ 663462 h 6158554"/>
                <a:gd name="connsiteX96" fmla="*/ 904188 w 5380971"/>
                <a:gd name="connsiteY96" fmla="*/ 359222 h 6158554"/>
                <a:gd name="connsiteX97" fmla="*/ 2066151 w 5380971"/>
                <a:gd name="connsiteY97" fmla="*/ 23699 h 6158554"/>
                <a:gd name="connsiteX98" fmla="*/ 2369925 w 5380971"/>
                <a:gd name="connsiteY98" fmla="*/ 1452 h 615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5380971" h="6158554">
                  <a:moveTo>
                    <a:pt x="2369925" y="1452"/>
                  </a:moveTo>
                  <a:cubicBezTo>
                    <a:pt x="2471494" y="-1484"/>
                    <a:pt x="2573161" y="40"/>
                    <a:pt x="2674292" y="5969"/>
                  </a:cubicBezTo>
                  <a:cubicBezTo>
                    <a:pt x="2876893" y="18279"/>
                    <a:pt x="3079381" y="48431"/>
                    <a:pt x="3277239" y="99590"/>
                  </a:cubicBezTo>
                  <a:cubicBezTo>
                    <a:pt x="3475096" y="150635"/>
                    <a:pt x="3668324" y="222912"/>
                    <a:pt x="3850935" y="316872"/>
                  </a:cubicBezTo>
                  <a:cubicBezTo>
                    <a:pt x="4033322" y="410832"/>
                    <a:pt x="4205995" y="525684"/>
                    <a:pt x="4359245" y="662333"/>
                  </a:cubicBezTo>
                  <a:cubicBezTo>
                    <a:pt x="4512607" y="798868"/>
                    <a:pt x="4647448" y="954376"/>
                    <a:pt x="4765689" y="1120048"/>
                  </a:cubicBezTo>
                  <a:lnTo>
                    <a:pt x="4809507" y="1182613"/>
                  </a:lnTo>
                  <a:lnTo>
                    <a:pt x="4851517" y="1246306"/>
                  </a:lnTo>
                  <a:cubicBezTo>
                    <a:pt x="4865069" y="1267764"/>
                    <a:pt x="4878960" y="1289108"/>
                    <a:pt x="4892286" y="1310678"/>
                  </a:cubicBezTo>
                  <a:lnTo>
                    <a:pt x="4931587" y="1375953"/>
                  </a:lnTo>
                  <a:cubicBezTo>
                    <a:pt x="4982971" y="1463589"/>
                    <a:pt x="5031419" y="1552918"/>
                    <a:pt x="5075124" y="1644507"/>
                  </a:cubicBezTo>
                  <a:cubicBezTo>
                    <a:pt x="5162759" y="1827683"/>
                    <a:pt x="5230293" y="2020459"/>
                    <a:pt x="5271626" y="2218203"/>
                  </a:cubicBezTo>
                  <a:cubicBezTo>
                    <a:pt x="5292180" y="2317132"/>
                    <a:pt x="5306522" y="2416852"/>
                    <a:pt x="5317703" y="2516684"/>
                  </a:cubicBezTo>
                  <a:cubicBezTo>
                    <a:pt x="5329109" y="2616404"/>
                    <a:pt x="5338256" y="2716010"/>
                    <a:pt x="5347630" y="2815391"/>
                  </a:cubicBezTo>
                  <a:cubicBezTo>
                    <a:pt x="5356552" y="2914884"/>
                    <a:pt x="5364457" y="3014378"/>
                    <a:pt x="5371458" y="3114097"/>
                  </a:cubicBezTo>
                  <a:lnTo>
                    <a:pt x="5376315" y="3188971"/>
                  </a:lnTo>
                  <a:cubicBezTo>
                    <a:pt x="5377218" y="3201281"/>
                    <a:pt x="5377783" y="3214494"/>
                    <a:pt x="5378461" y="3227481"/>
                  </a:cubicBezTo>
                  <a:cubicBezTo>
                    <a:pt x="5379138" y="3240468"/>
                    <a:pt x="5379816" y="3253569"/>
                    <a:pt x="5380041" y="3266669"/>
                  </a:cubicBezTo>
                  <a:cubicBezTo>
                    <a:pt x="5381736" y="3318957"/>
                    <a:pt x="5381171" y="3371696"/>
                    <a:pt x="5377896" y="3424548"/>
                  </a:cubicBezTo>
                  <a:cubicBezTo>
                    <a:pt x="5365699" y="3636071"/>
                    <a:pt x="5308894" y="3849175"/>
                    <a:pt x="5217080" y="4044661"/>
                  </a:cubicBezTo>
                  <a:cubicBezTo>
                    <a:pt x="5125492" y="4240712"/>
                    <a:pt x="4999233" y="4416660"/>
                    <a:pt x="4859649" y="4571265"/>
                  </a:cubicBezTo>
                  <a:cubicBezTo>
                    <a:pt x="4789856" y="4648850"/>
                    <a:pt x="4716563" y="4721578"/>
                    <a:pt x="4641802" y="4790806"/>
                  </a:cubicBezTo>
                  <a:cubicBezTo>
                    <a:pt x="4567040" y="4860033"/>
                    <a:pt x="4491263" y="4926664"/>
                    <a:pt x="4414695" y="4990358"/>
                  </a:cubicBezTo>
                  <a:cubicBezTo>
                    <a:pt x="4261897" y="5118310"/>
                    <a:pt x="4105711" y="5234969"/>
                    <a:pt x="3953365" y="5349935"/>
                  </a:cubicBezTo>
                  <a:lnTo>
                    <a:pt x="3837271" y="5437683"/>
                  </a:lnTo>
                  <a:cubicBezTo>
                    <a:pt x="3797970" y="5467159"/>
                    <a:pt x="3758331" y="5496860"/>
                    <a:pt x="3718014" y="5525996"/>
                  </a:cubicBezTo>
                  <a:cubicBezTo>
                    <a:pt x="3677810" y="5555246"/>
                    <a:pt x="3637154" y="5584382"/>
                    <a:pt x="3595821" y="5613180"/>
                  </a:cubicBezTo>
                  <a:cubicBezTo>
                    <a:pt x="3554375" y="5641752"/>
                    <a:pt x="3512590" y="5670098"/>
                    <a:pt x="3469788" y="5697880"/>
                  </a:cubicBezTo>
                  <a:cubicBezTo>
                    <a:pt x="3384637" y="5753555"/>
                    <a:pt x="3296776" y="5807537"/>
                    <a:pt x="3205188" y="5856889"/>
                  </a:cubicBezTo>
                  <a:cubicBezTo>
                    <a:pt x="3113712" y="5906466"/>
                    <a:pt x="3019075" y="5952542"/>
                    <a:pt x="2920598" y="5992069"/>
                  </a:cubicBezTo>
                  <a:cubicBezTo>
                    <a:pt x="2724547" y="6072251"/>
                    <a:pt x="2513928" y="6126346"/>
                    <a:pt x="2301276" y="6147577"/>
                  </a:cubicBezTo>
                  <a:cubicBezTo>
                    <a:pt x="2248085" y="6152659"/>
                    <a:pt x="2194893" y="6156498"/>
                    <a:pt x="2141815" y="6157628"/>
                  </a:cubicBezTo>
                  <a:lnTo>
                    <a:pt x="2101950" y="6158531"/>
                  </a:lnTo>
                  <a:cubicBezTo>
                    <a:pt x="2088737" y="6158644"/>
                    <a:pt x="2075411" y="6158306"/>
                    <a:pt x="2062198" y="6158306"/>
                  </a:cubicBezTo>
                  <a:lnTo>
                    <a:pt x="2022558" y="6157853"/>
                  </a:lnTo>
                  <a:lnTo>
                    <a:pt x="1984048" y="6156385"/>
                  </a:lnTo>
                  <a:cubicBezTo>
                    <a:pt x="1881506" y="6153111"/>
                    <a:pt x="1778737" y="6144979"/>
                    <a:pt x="1676420" y="6131879"/>
                  </a:cubicBezTo>
                  <a:cubicBezTo>
                    <a:pt x="1573991" y="6119457"/>
                    <a:pt x="1471787" y="6101613"/>
                    <a:pt x="1370712" y="6077898"/>
                  </a:cubicBezTo>
                  <a:cubicBezTo>
                    <a:pt x="1269751" y="6053955"/>
                    <a:pt x="1169579" y="6025610"/>
                    <a:pt x="1070425" y="5993311"/>
                  </a:cubicBezTo>
                  <a:cubicBezTo>
                    <a:pt x="872454" y="5928149"/>
                    <a:pt x="676742" y="5847064"/>
                    <a:pt x="495598" y="5738987"/>
                  </a:cubicBezTo>
                  <a:cubicBezTo>
                    <a:pt x="314342" y="5631136"/>
                    <a:pt x="152509" y="5494375"/>
                    <a:pt x="11118" y="5343046"/>
                  </a:cubicBezTo>
                  <a:lnTo>
                    <a:pt x="0" y="5330343"/>
                  </a:lnTo>
                  <a:lnTo>
                    <a:pt x="0" y="4710800"/>
                  </a:lnTo>
                  <a:lnTo>
                    <a:pt x="122158" y="4852227"/>
                  </a:lnTo>
                  <a:cubicBezTo>
                    <a:pt x="184751" y="4920058"/>
                    <a:pt x="248841" y="4985558"/>
                    <a:pt x="313438" y="5049308"/>
                  </a:cubicBezTo>
                  <a:cubicBezTo>
                    <a:pt x="378374" y="5112776"/>
                    <a:pt x="444440" y="5174099"/>
                    <a:pt x="512086" y="5232936"/>
                  </a:cubicBezTo>
                  <a:cubicBezTo>
                    <a:pt x="579733" y="5291775"/>
                    <a:pt x="648622" y="5348692"/>
                    <a:pt x="720108" y="5402222"/>
                  </a:cubicBezTo>
                  <a:cubicBezTo>
                    <a:pt x="862516" y="5509508"/>
                    <a:pt x="1016104" y="5605388"/>
                    <a:pt x="1184825" y="5669985"/>
                  </a:cubicBezTo>
                  <a:cubicBezTo>
                    <a:pt x="1268960" y="5702284"/>
                    <a:pt x="1356144" y="5727016"/>
                    <a:pt x="1444796" y="5745650"/>
                  </a:cubicBezTo>
                  <a:cubicBezTo>
                    <a:pt x="1467043" y="5750054"/>
                    <a:pt x="1489065" y="5755137"/>
                    <a:pt x="1511426" y="5758976"/>
                  </a:cubicBezTo>
                  <a:lnTo>
                    <a:pt x="1578621" y="5770157"/>
                  </a:lnTo>
                  <a:cubicBezTo>
                    <a:pt x="1623681" y="5776142"/>
                    <a:pt x="1668741" y="5782466"/>
                    <a:pt x="1714253" y="5786193"/>
                  </a:cubicBezTo>
                  <a:cubicBezTo>
                    <a:pt x="1736952" y="5788339"/>
                    <a:pt x="1759652" y="5790371"/>
                    <a:pt x="1782464" y="5791387"/>
                  </a:cubicBezTo>
                  <a:cubicBezTo>
                    <a:pt x="1805276" y="5792517"/>
                    <a:pt x="1827976" y="5794324"/>
                    <a:pt x="1850901" y="5795001"/>
                  </a:cubicBezTo>
                  <a:lnTo>
                    <a:pt x="1919564" y="5796583"/>
                  </a:lnTo>
                  <a:cubicBezTo>
                    <a:pt x="1942376" y="5797147"/>
                    <a:pt x="1965415" y="5796356"/>
                    <a:pt x="1988340" y="5796244"/>
                  </a:cubicBezTo>
                  <a:lnTo>
                    <a:pt x="2022784" y="5795905"/>
                  </a:lnTo>
                  <a:cubicBezTo>
                    <a:pt x="2033965" y="5795567"/>
                    <a:pt x="2044919" y="5794888"/>
                    <a:pt x="2055986" y="5794437"/>
                  </a:cubicBezTo>
                  <a:cubicBezTo>
                    <a:pt x="2067054" y="5793872"/>
                    <a:pt x="2078121" y="5793533"/>
                    <a:pt x="2089076" y="5792743"/>
                  </a:cubicBezTo>
                  <a:lnTo>
                    <a:pt x="2122052" y="5790032"/>
                  </a:lnTo>
                  <a:cubicBezTo>
                    <a:pt x="2165983" y="5786531"/>
                    <a:pt x="2209575" y="5780659"/>
                    <a:pt x="2252828" y="5773883"/>
                  </a:cubicBezTo>
                  <a:cubicBezTo>
                    <a:pt x="2425953" y="5745198"/>
                    <a:pt x="2592416" y="5689071"/>
                    <a:pt x="2750973" y="5610357"/>
                  </a:cubicBezTo>
                  <a:cubicBezTo>
                    <a:pt x="2910095" y="5532546"/>
                    <a:pt x="3061537" y="5432940"/>
                    <a:pt x="3211173" y="5323621"/>
                  </a:cubicBezTo>
                  <a:cubicBezTo>
                    <a:pt x="3248554" y="5296404"/>
                    <a:pt x="3285709" y="5268059"/>
                    <a:pt x="3322750" y="5239374"/>
                  </a:cubicBezTo>
                  <a:cubicBezTo>
                    <a:pt x="3360018" y="5210802"/>
                    <a:pt x="3397173" y="5181778"/>
                    <a:pt x="3434328" y="5152303"/>
                  </a:cubicBezTo>
                  <a:lnTo>
                    <a:pt x="3660306" y="4971611"/>
                  </a:lnTo>
                  <a:cubicBezTo>
                    <a:pt x="3815362" y="4848627"/>
                    <a:pt x="3971886" y="4734114"/>
                    <a:pt x="4124797" y="4621859"/>
                  </a:cubicBezTo>
                  <a:cubicBezTo>
                    <a:pt x="4277594" y="4509604"/>
                    <a:pt x="4424633" y="4396220"/>
                    <a:pt x="4557554" y="4274027"/>
                  </a:cubicBezTo>
                  <a:cubicBezTo>
                    <a:pt x="4690476" y="4152060"/>
                    <a:pt x="4810523" y="4022074"/>
                    <a:pt x="4903579" y="3875375"/>
                  </a:cubicBezTo>
                  <a:cubicBezTo>
                    <a:pt x="4950107" y="3802082"/>
                    <a:pt x="4989860" y="3724836"/>
                    <a:pt x="5021481" y="3643638"/>
                  </a:cubicBezTo>
                  <a:cubicBezTo>
                    <a:pt x="5053328" y="3562552"/>
                    <a:pt x="5076253" y="3477627"/>
                    <a:pt x="5093306" y="3390443"/>
                  </a:cubicBezTo>
                  <a:cubicBezTo>
                    <a:pt x="5101776" y="3346851"/>
                    <a:pt x="5108552" y="3302468"/>
                    <a:pt x="5113182" y="3257634"/>
                  </a:cubicBezTo>
                  <a:cubicBezTo>
                    <a:pt x="5114537" y="3246454"/>
                    <a:pt x="5115441" y="3235161"/>
                    <a:pt x="5116457" y="3223980"/>
                  </a:cubicBezTo>
                  <a:cubicBezTo>
                    <a:pt x="5117360" y="3212687"/>
                    <a:pt x="5118490" y="3201620"/>
                    <a:pt x="5118941" y="3189649"/>
                  </a:cubicBezTo>
                  <a:lnTo>
                    <a:pt x="5122555" y="3118727"/>
                  </a:lnTo>
                  <a:cubicBezTo>
                    <a:pt x="5125830" y="3024090"/>
                    <a:pt x="5123798" y="2929340"/>
                    <a:pt x="5116344" y="2835154"/>
                  </a:cubicBezTo>
                  <a:cubicBezTo>
                    <a:pt x="5109116" y="2740855"/>
                    <a:pt x="5095226" y="2647347"/>
                    <a:pt x="5076479" y="2555081"/>
                  </a:cubicBezTo>
                  <a:cubicBezTo>
                    <a:pt x="5057506" y="2462815"/>
                    <a:pt x="5033791" y="2371792"/>
                    <a:pt x="5008832" y="2281785"/>
                  </a:cubicBezTo>
                  <a:cubicBezTo>
                    <a:pt x="4959029" y="2101657"/>
                    <a:pt x="4904031" y="1923901"/>
                    <a:pt x="4834126" y="1751566"/>
                  </a:cubicBezTo>
                  <a:cubicBezTo>
                    <a:pt x="4799117" y="1665512"/>
                    <a:pt x="4760042" y="1581038"/>
                    <a:pt x="4715095" y="1499840"/>
                  </a:cubicBezTo>
                  <a:cubicBezTo>
                    <a:pt x="4704141" y="1479399"/>
                    <a:pt x="4692057" y="1459523"/>
                    <a:pt x="4680425" y="1439534"/>
                  </a:cubicBezTo>
                  <a:cubicBezTo>
                    <a:pt x="4668454" y="1419658"/>
                    <a:pt x="4656031" y="1400121"/>
                    <a:pt x="4643947" y="1380357"/>
                  </a:cubicBezTo>
                  <a:lnTo>
                    <a:pt x="4605325" y="1322536"/>
                  </a:lnTo>
                  <a:lnTo>
                    <a:pt x="4565008" y="1265957"/>
                  </a:lnTo>
                  <a:cubicBezTo>
                    <a:pt x="4454673" y="1117225"/>
                    <a:pt x="4325139" y="984190"/>
                    <a:pt x="4183296" y="867644"/>
                  </a:cubicBezTo>
                  <a:cubicBezTo>
                    <a:pt x="4041792" y="750759"/>
                    <a:pt x="3888090" y="649119"/>
                    <a:pt x="3723774" y="567469"/>
                  </a:cubicBezTo>
                  <a:cubicBezTo>
                    <a:pt x="3559570" y="485593"/>
                    <a:pt x="3385767" y="422803"/>
                    <a:pt x="3206656" y="378985"/>
                  </a:cubicBezTo>
                  <a:cubicBezTo>
                    <a:pt x="3027545" y="335054"/>
                    <a:pt x="2843465" y="309757"/>
                    <a:pt x="2657917" y="300836"/>
                  </a:cubicBezTo>
                  <a:cubicBezTo>
                    <a:pt x="2472030" y="291462"/>
                    <a:pt x="2286369" y="297674"/>
                    <a:pt x="2101837" y="320712"/>
                  </a:cubicBezTo>
                  <a:cubicBezTo>
                    <a:pt x="1917418" y="343863"/>
                    <a:pt x="1734694" y="382599"/>
                    <a:pt x="1556034" y="435451"/>
                  </a:cubicBezTo>
                  <a:cubicBezTo>
                    <a:pt x="1377262" y="488078"/>
                    <a:pt x="1202894" y="556176"/>
                    <a:pt x="1033947" y="635116"/>
                  </a:cubicBezTo>
                  <a:cubicBezTo>
                    <a:pt x="695037" y="791301"/>
                    <a:pt x="378600" y="998420"/>
                    <a:pt x="101012" y="1248565"/>
                  </a:cubicBezTo>
                  <a:lnTo>
                    <a:pt x="0" y="1348112"/>
                  </a:lnTo>
                  <a:lnTo>
                    <a:pt x="0" y="968874"/>
                  </a:lnTo>
                  <a:lnTo>
                    <a:pt x="138873" y="845566"/>
                  </a:lnTo>
                  <a:cubicBezTo>
                    <a:pt x="217050" y="781674"/>
                    <a:pt x="297797" y="720945"/>
                    <a:pt x="380746" y="663462"/>
                  </a:cubicBezTo>
                  <a:cubicBezTo>
                    <a:pt x="546869" y="548609"/>
                    <a:pt x="721689" y="446293"/>
                    <a:pt x="904188" y="359222"/>
                  </a:cubicBezTo>
                  <a:cubicBezTo>
                    <a:pt x="1269637" y="186322"/>
                    <a:pt x="1663094" y="72034"/>
                    <a:pt x="2066151" y="23699"/>
                  </a:cubicBezTo>
                  <a:cubicBezTo>
                    <a:pt x="2166887" y="11785"/>
                    <a:pt x="2268356" y="4388"/>
                    <a:pt x="2369925" y="14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79617A2-E6D2-4F17-9111-CFDF36BA7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73734"/>
              <a:ext cx="5364004" cy="6074639"/>
            </a:xfrm>
            <a:custGeom>
              <a:avLst/>
              <a:gdLst>
                <a:gd name="connsiteX0" fmla="*/ 2548484 w 5364004"/>
                <a:gd name="connsiteY0" fmla="*/ 0 h 6074639"/>
                <a:gd name="connsiteX1" fmla="*/ 5364004 w 5364004"/>
                <a:gd name="connsiteY1" fmla="*/ 3182664 h 6074639"/>
                <a:gd name="connsiteX2" fmla="*/ 3886170 w 5364004"/>
                <a:gd name="connsiteY2" fmla="*/ 5260508 h 6074639"/>
                <a:gd name="connsiteX3" fmla="*/ 2075975 w 5364004"/>
                <a:gd name="connsiteY3" fmla="*/ 6074639 h 6074639"/>
                <a:gd name="connsiteX4" fmla="*/ 21919 w 5364004"/>
                <a:gd name="connsiteY4" fmla="*/ 5139637 h 6074639"/>
                <a:gd name="connsiteX5" fmla="*/ 0 w 5364004"/>
                <a:gd name="connsiteY5" fmla="*/ 5113592 h 6074639"/>
                <a:gd name="connsiteX6" fmla="*/ 0 w 5364004"/>
                <a:gd name="connsiteY6" fmla="*/ 4169527 h 6074639"/>
                <a:gd name="connsiteX7" fmla="*/ 45364 w 5364004"/>
                <a:gd name="connsiteY7" fmla="*/ 4232131 h 6074639"/>
                <a:gd name="connsiteX8" fmla="*/ 149459 w 5364004"/>
                <a:gd name="connsiteY8" fmla="*/ 4381216 h 6074639"/>
                <a:gd name="connsiteX9" fmla="*/ 2075975 w 5364004"/>
                <a:gd name="connsiteY9" fmla="*/ 5509977 h 6074639"/>
                <a:gd name="connsiteX10" fmla="*/ 3538451 w 5364004"/>
                <a:gd name="connsiteY10" fmla="*/ 4815555 h 6074639"/>
                <a:gd name="connsiteX11" fmla="*/ 3716432 w 5364004"/>
                <a:gd name="connsiteY11" fmla="*/ 4677664 h 6074639"/>
                <a:gd name="connsiteX12" fmla="*/ 4525932 w 5364004"/>
                <a:gd name="connsiteY12" fmla="*/ 3956816 h 6074639"/>
                <a:gd name="connsiteX13" fmla="*/ 4799342 w 5364004"/>
                <a:gd name="connsiteY13" fmla="*/ 3182664 h 6074639"/>
                <a:gd name="connsiteX14" fmla="*/ 4185667 w 5364004"/>
                <a:gd name="connsiteY14" fmla="*/ 1295110 h 6074639"/>
                <a:gd name="connsiteX15" fmla="*/ 3495197 w 5364004"/>
                <a:gd name="connsiteY15" fmla="*/ 762181 h 6074639"/>
                <a:gd name="connsiteX16" fmla="*/ 2548484 w 5364004"/>
                <a:gd name="connsiteY16" fmla="*/ 564663 h 6074639"/>
                <a:gd name="connsiteX17" fmla="*/ 1443440 w 5364004"/>
                <a:gd name="connsiteY17" fmla="*/ 777089 h 6074639"/>
                <a:gd name="connsiteX18" fmla="*/ 461830 w 5364004"/>
                <a:gd name="connsiteY18" fmla="*/ 1360949 h 6074639"/>
                <a:gd name="connsiteX19" fmla="*/ 73272 w 5364004"/>
                <a:gd name="connsiteY19" fmla="*/ 1759206 h 6074639"/>
                <a:gd name="connsiteX20" fmla="*/ 0 w 5364004"/>
                <a:gd name="connsiteY20" fmla="*/ 1859770 h 6074639"/>
                <a:gd name="connsiteX21" fmla="*/ 0 w 5364004"/>
                <a:gd name="connsiteY21" fmla="*/ 1020639 h 6074639"/>
                <a:gd name="connsiteX22" fmla="*/ 94433 w 5364004"/>
                <a:gd name="connsiteY22" fmla="*/ 932159 h 6074639"/>
                <a:gd name="connsiteX23" fmla="*/ 2548484 w 5364004"/>
                <a:gd name="connsiteY23" fmla="*/ 0 h 607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364004" h="6074639">
                  <a:moveTo>
                    <a:pt x="2548484" y="0"/>
                  </a:moveTo>
                  <a:cubicBezTo>
                    <a:pt x="4313619" y="0"/>
                    <a:pt x="5364004" y="1424869"/>
                    <a:pt x="5364004" y="3182664"/>
                  </a:cubicBezTo>
                  <a:cubicBezTo>
                    <a:pt x="5364004" y="4199734"/>
                    <a:pt x="4631750" y="4677890"/>
                    <a:pt x="3886170" y="5260508"/>
                  </a:cubicBezTo>
                  <a:cubicBezTo>
                    <a:pt x="3343077" y="5684909"/>
                    <a:pt x="2819861" y="6074639"/>
                    <a:pt x="2075975" y="6074639"/>
                  </a:cubicBezTo>
                  <a:cubicBezTo>
                    <a:pt x="1179686" y="6074639"/>
                    <a:pt x="538816" y="5724911"/>
                    <a:pt x="21919" y="5139637"/>
                  </a:cubicBezTo>
                  <a:lnTo>
                    <a:pt x="0" y="5113592"/>
                  </a:lnTo>
                  <a:lnTo>
                    <a:pt x="0" y="4169527"/>
                  </a:lnTo>
                  <a:lnTo>
                    <a:pt x="45364" y="4232131"/>
                  </a:lnTo>
                  <a:cubicBezTo>
                    <a:pt x="79610" y="4280001"/>
                    <a:pt x="114337" y="4329437"/>
                    <a:pt x="149459" y="4381216"/>
                  </a:cubicBezTo>
                  <a:cubicBezTo>
                    <a:pt x="686227" y="5172421"/>
                    <a:pt x="1262409" y="5509977"/>
                    <a:pt x="2075975" y="5509977"/>
                  </a:cubicBezTo>
                  <a:cubicBezTo>
                    <a:pt x="2609920" y="5509977"/>
                    <a:pt x="3001682" y="5234986"/>
                    <a:pt x="3538451" y="4815555"/>
                  </a:cubicBezTo>
                  <a:cubicBezTo>
                    <a:pt x="3598418" y="4768688"/>
                    <a:pt x="3658385" y="4722385"/>
                    <a:pt x="3716432" y="4677664"/>
                  </a:cubicBezTo>
                  <a:cubicBezTo>
                    <a:pt x="4031062" y="4434972"/>
                    <a:pt x="4328187" y="4205719"/>
                    <a:pt x="4525932" y="3956816"/>
                  </a:cubicBezTo>
                  <a:cubicBezTo>
                    <a:pt x="4714982" y="3718867"/>
                    <a:pt x="4799342" y="3480128"/>
                    <a:pt x="4799342" y="3182664"/>
                  </a:cubicBezTo>
                  <a:cubicBezTo>
                    <a:pt x="4799342" y="2437196"/>
                    <a:pt x="4581382" y="1766829"/>
                    <a:pt x="4185667" y="1295110"/>
                  </a:cubicBezTo>
                  <a:cubicBezTo>
                    <a:pt x="3991988" y="1064389"/>
                    <a:pt x="3759685" y="885052"/>
                    <a:pt x="3495197" y="762181"/>
                  </a:cubicBezTo>
                  <a:cubicBezTo>
                    <a:pt x="3212979" y="631180"/>
                    <a:pt x="2894509" y="564663"/>
                    <a:pt x="2548484" y="564663"/>
                  </a:cubicBezTo>
                  <a:cubicBezTo>
                    <a:pt x="2181567" y="564663"/>
                    <a:pt x="1809680" y="636036"/>
                    <a:pt x="1443440" y="777089"/>
                  </a:cubicBezTo>
                  <a:cubicBezTo>
                    <a:pt x="1086912" y="914189"/>
                    <a:pt x="747550" y="1116112"/>
                    <a:pt x="461830" y="1360949"/>
                  </a:cubicBezTo>
                  <a:cubicBezTo>
                    <a:pt x="316486" y="1485458"/>
                    <a:pt x="186699" y="1618549"/>
                    <a:pt x="73272" y="1759206"/>
                  </a:cubicBezTo>
                  <a:lnTo>
                    <a:pt x="0" y="1859770"/>
                  </a:lnTo>
                  <a:lnTo>
                    <a:pt x="0" y="1020639"/>
                  </a:lnTo>
                  <a:lnTo>
                    <a:pt x="94433" y="932159"/>
                  </a:lnTo>
                  <a:cubicBezTo>
                    <a:pt x="766607" y="356217"/>
                    <a:pt x="1660722" y="0"/>
                    <a:pt x="2548484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5FC05EF-E815-49BA-AA7E-2AE79ECE8A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73734"/>
              <a:ext cx="5364004" cy="6074639"/>
            </a:xfrm>
            <a:custGeom>
              <a:avLst/>
              <a:gdLst>
                <a:gd name="connsiteX0" fmla="*/ 2548484 w 5364004"/>
                <a:gd name="connsiteY0" fmla="*/ 0 h 6074639"/>
                <a:gd name="connsiteX1" fmla="*/ 5364004 w 5364004"/>
                <a:gd name="connsiteY1" fmla="*/ 3182664 h 6074639"/>
                <a:gd name="connsiteX2" fmla="*/ 3886170 w 5364004"/>
                <a:gd name="connsiteY2" fmla="*/ 5260508 h 6074639"/>
                <a:gd name="connsiteX3" fmla="*/ 2075975 w 5364004"/>
                <a:gd name="connsiteY3" fmla="*/ 6074639 h 6074639"/>
                <a:gd name="connsiteX4" fmla="*/ 21919 w 5364004"/>
                <a:gd name="connsiteY4" fmla="*/ 5139637 h 6074639"/>
                <a:gd name="connsiteX5" fmla="*/ 0 w 5364004"/>
                <a:gd name="connsiteY5" fmla="*/ 5113592 h 6074639"/>
                <a:gd name="connsiteX6" fmla="*/ 0 w 5364004"/>
                <a:gd name="connsiteY6" fmla="*/ 3976968 h 6074639"/>
                <a:gd name="connsiteX7" fmla="*/ 35397 w 5364004"/>
                <a:gd name="connsiteY7" fmla="*/ 4025931 h 6074639"/>
                <a:gd name="connsiteX8" fmla="*/ 242967 w 5364004"/>
                <a:gd name="connsiteY8" fmla="*/ 4317861 h 6074639"/>
                <a:gd name="connsiteX9" fmla="*/ 1034850 w 5364004"/>
                <a:gd name="connsiteY9" fmla="*/ 5126232 h 6074639"/>
                <a:gd name="connsiteX10" fmla="*/ 2075975 w 5364004"/>
                <a:gd name="connsiteY10" fmla="*/ 5397044 h 6074639"/>
                <a:gd name="connsiteX11" fmla="*/ 2745664 w 5364004"/>
                <a:gd name="connsiteY11" fmla="*/ 5224596 h 6074639"/>
                <a:gd name="connsiteX12" fmla="*/ 3468884 w 5364004"/>
                <a:gd name="connsiteY12" fmla="*/ 4726677 h 6074639"/>
                <a:gd name="connsiteX13" fmla="*/ 3647430 w 5364004"/>
                <a:gd name="connsiteY13" fmla="*/ 4588334 h 6074639"/>
                <a:gd name="connsiteX14" fmla="*/ 4437506 w 5364004"/>
                <a:gd name="connsiteY14" fmla="*/ 3886572 h 6074639"/>
                <a:gd name="connsiteX15" fmla="*/ 4686409 w 5364004"/>
                <a:gd name="connsiteY15" fmla="*/ 3182664 h 6074639"/>
                <a:gd name="connsiteX16" fmla="*/ 4099047 w 5364004"/>
                <a:gd name="connsiteY16" fmla="*/ 1367726 h 6074639"/>
                <a:gd name="connsiteX17" fmla="*/ 3447540 w 5364004"/>
                <a:gd name="connsiteY17" fmla="*/ 864611 h 6074639"/>
                <a:gd name="connsiteX18" fmla="*/ 2548484 w 5364004"/>
                <a:gd name="connsiteY18" fmla="*/ 677595 h 6074639"/>
                <a:gd name="connsiteX19" fmla="*/ 1483982 w 5364004"/>
                <a:gd name="connsiteY19" fmla="*/ 882455 h 6074639"/>
                <a:gd name="connsiteX20" fmla="*/ 535349 w 5364004"/>
                <a:gd name="connsiteY20" fmla="*/ 1446665 h 6074639"/>
                <a:gd name="connsiteX21" fmla="*/ 10097 w 5364004"/>
                <a:gd name="connsiteY21" fmla="*/ 2038206 h 6074639"/>
                <a:gd name="connsiteX22" fmla="*/ 0 w 5364004"/>
                <a:gd name="connsiteY22" fmla="*/ 2055433 h 6074639"/>
                <a:gd name="connsiteX23" fmla="*/ 0 w 5364004"/>
                <a:gd name="connsiteY23" fmla="*/ 1020639 h 6074639"/>
                <a:gd name="connsiteX24" fmla="*/ 94433 w 5364004"/>
                <a:gd name="connsiteY24" fmla="*/ 932159 h 6074639"/>
                <a:gd name="connsiteX25" fmla="*/ 2548484 w 5364004"/>
                <a:gd name="connsiteY25" fmla="*/ 0 h 6074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64004" h="6074639">
                  <a:moveTo>
                    <a:pt x="2548484" y="0"/>
                  </a:moveTo>
                  <a:cubicBezTo>
                    <a:pt x="4313619" y="0"/>
                    <a:pt x="5364004" y="1424869"/>
                    <a:pt x="5364004" y="3182664"/>
                  </a:cubicBezTo>
                  <a:cubicBezTo>
                    <a:pt x="5364004" y="4199734"/>
                    <a:pt x="4631750" y="4677890"/>
                    <a:pt x="3886170" y="5260508"/>
                  </a:cubicBezTo>
                  <a:cubicBezTo>
                    <a:pt x="3343077" y="5684909"/>
                    <a:pt x="2819861" y="6074639"/>
                    <a:pt x="2075975" y="6074639"/>
                  </a:cubicBezTo>
                  <a:cubicBezTo>
                    <a:pt x="1179686" y="6074639"/>
                    <a:pt x="538816" y="5724911"/>
                    <a:pt x="21919" y="5139637"/>
                  </a:cubicBezTo>
                  <a:lnTo>
                    <a:pt x="0" y="5113592"/>
                  </a:lnTo>
                  <a:lnTo>
                    <a:pt x="0" y="3976968"/>
                  </a:lnTo>
                  <a:lnTo>
                    <a:pt x="35397" y="4025931"/>
                  </a:lnTo>
                  <a:cubicBezTo>
                    <a:pt x="102366" y="4117745"/>
                    <a:pt x="171594" y="4212721"/>
                    <a:pt x="242967" y="4317861"/>
                  </a:cubicBezTo>
                  <a:cubicBezTo>
                    <a:pt x="495371" y="4689861"/>
                    <a:pt x="754326" y="4954349"/>
                    <a:pt x="1034850" y="5126232"/>
                  </a:cubicBezTo>
                  <a:cubicBezTo>
                    <a:pt x="1332201" y="5308505"/>
                    <a:pt x="1672806" y="5397044"/>
                    <a:pt x="2075975" y="5397044"/>
                  </a:cubicBezTo>
                  <a:cubicBezTo>
                    <a:pt x="2304776" y="5397044"/>
                    <a:pt x="2517541" y="5342272"/>
                    <a:pt x="2745664" y="5224596"/>
                  </a:cubicBezTo>
                  <a:cubicBezTo>
                    <a:pt x="2979886" y="5103758"/>
                    <a:pt x="3211737" y="4927584"/>
                    <a:pt x="3468884" y="4726677"/>
                  </a:cubicBezTo>
                  <a:cubicBezTo>
                    <a:pt x="3529190" y="4679584"/>
                    <a:pt x="3589270" y="4633169"/>
                    <a:pt x="3647430" y="4588334"/>
                  </a:cubicBezTo>
                  <a:cubicBezTo>
                    <a:pt x="3956414" y="4349934"/>
                    <a:pt x="4248231" y="4124747"/>
                    <a:pt x="4437506" y="3886572"/>
                  </a:cubicBezTo>
                  <a:cubicBezTo>
                    <a:pt x="4611987" y="3667031"/>
                    <a:pt x="4686409" y="3456525"/>
                    <a:pt x="4686409" y="3182664"/>
                  </a:cubicBezTo>
                  <a:cubicBezTo>
                    <a:pt x="4686409" y="2463735"/>
                    <a:pt x="4477823" y="1819117"/>
                    <a:pt x="4099047" y="1367726"/>
                  </a:cubicBezTo>
                  <a:cubicBezTo>
                    <a:pt x="3916097" y="1149766"/>
                    <a:pt x="3697008" y="980480"/>
                    <a:pt x="3447540" y="864611"/>
                  </a:cubicBezTo>
                  <a:cubicBezTo>
                    <a:pt x="3180454" y="740498"/>
                    <a:pt x="2877908" y="677595"/>
                    <a:pt x="2548484" y="677595"/>
                  </a:cubicBezTo>
                  <a:cubicBezTo>
                    <a:pt x="2200426" y="677595"/>
                    <a:pt x="1832266" y="748404"/>
                    <a:pt x="1483982" y="882455"/>
                  </a:cubicBezTo>
                  <a:cubicBezTo>
                    <a:pt x="1139425" y="1015037"/>
                    <a:pt x="811356" y="1210185"/>
                    <a:pt x="535349" y="1446665"/>
                  </a:cubicBezTo>
                  <a:cubicBezTo>
                    <a:pt x="328598" y="1623772"/>
                    <a:pt x="150116" y="1825208"/>
                    <a:pt x="10097" y="2038206"/>
                  </a:cubicBezTo>
                  <a:lnTo>
                    <a:pt x="0" y="2055433"/>
                  </a:lnTo>
                  <a:lnTo>
                    <a:pt x="0" y="1020639"/>
                  </a:lnTo>
                  <a:lnTo>
                    <a:pt x="94433" y="932159"/>
                  </a:lnTo>
                  <a:cubicBezTo>
                    <a:pt x="766607" y="356217"/>
                    <a:pt x="1660722" y="0"/>
                    <a:pt x="2548484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10A5372-D19A-45DA-8E40-54D23FFB1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69891"/>
              <a:ext cx="5409177" cy="6482325"/>
            </a:xfrm>
            <a:custGeom>
              <a:avLst/>
              <a:gdLst>
                <a:gd name="connsiteX0" fmla="*/ 2168015 w 5409177"/>
                <a:gd name="connsiteY0" fmla="*/ 0 h 6482325"/>
                <a:gd name="connsiteX1" fmla="*/ 5409177 w 5409177"/>
                <a:gd name="connsiteY1" fmla="*/ 3241163 h 6482325"/>
                <a:gd name="connsiteX2" fmla="*/ 2168015 w 5409177"/>
                <a:gd name="connsiteY2" fmla="*/ 6482325 h 6482325"/>
                <a:gd name="connsiteX3" fmla="*/ 106314 w 5409177"/>
                <a:gd name="connsiteY3" fmla="*/ 5742217 h 6482325"/>
                <a:gd name="connsiteX4" fmla="*/ 0 w 5409177"/>
                <a:gd name="connsiteY4" fmla="*/ 5645593 h 6482325"/>
                <a:gd name="connsiteX5" fmla="*/ 0 w 5409177"/>
                <a:gd name="connsiteY5" fmla="*/ 5278200 h 6482325"/>
                <a:gd name="connsiteX6" fmla="*/ 61824 w 5409177"/>
                <a:gd name="connsiteY6" fmla="*/ 5347778 h 6482325"/>
                <a:gd name="connsiteX7" fmla="*/ 163802 w 5409177"/>
                <a:gd name="connsiteY7" fmla="*/ 5453397 h 6482325"/>
                <a:gd name="connsiteX8" fmla="*/ 617000 w 5409177"/>
                <a:gd name="connsiteY8" fmla="*/ 5817379 h 6482325"/>
                <a:gd name="connsiteX9" fmla="*/ 866580 w 5409177"/>
                <a:gd name="connsiteY9" fmla="*/ 5953688 h 6482325"/>
                <a:gd name="connsiteX10" fmla="*/ 866806 w 5409177"/>
                <a:gd name="connsiteY10" fmla="*/ 5953801 h 6482325"/>
                <a:gd name="connsiteX11" fmla="*/ 867032 w 5409177"/>
                <a:gd name="connsiteY11" fmla="*/ 5953914 h 6482325"/>
                <a:gd name="connsiteX12" fmla="*/ 1130504 w 5409177"/>
                <a:gd name="connsiteY12" fmla="*/ 6056909 h 6482325"/>
                <a:gd name="connsiteX13" fmla="*/ 1405607 w 5409177"/>
                <a:gd name="connsiteY13" fmla="*/ 6128169 h 6482325"/>
                <a:gd name="connsiteX14" fmla="*/ 1545192 w 5409177"/>
                <a:gd name="connsiteY14" fmla="*/ 6151659 h 6482325"/>
                <a:gd name="connsiteX15" fmla="*/ 1685341 w 5409177"/>
                <a:gd name="connsiteY15" fmla="*/ 6167582 h 6482325"/>
                <a:gd name="connsiteX16" fmla="*/ 1975465 w 5409177"/>
                <a:gd name="connsiteY16" fmla="*/ 6180231 h 6482325"/>
                <a:gd name="connsiteX17" fmla="*/ 1990033 w 5409177"/>
                <a:gd name="connsiteY17" fmla="*/ 6180231 h 6482325"/>
                <a:gd name="connsiteX18" fmla="*/ 2009232 w 5409177"/>
                <a:gd name="connsiteY18" fmla="*/ 6180344 h 6482325"/>
                <a:gd name="connsiteX19" fmla="*/ 2046612 w 5409177"/>
                <a:gd name="connsiteY19" fmla="*/ 6179779 h 6482325"/>
                <a:gd name="connsiteX20" fmla="*/ 2046951 w 5409177"/>
                <a:gd name="connsiteY20" fmla="*/ 6179779 h 6482325"/>
                <a:gd name="connsiteX21" fmla="*/ 2047290 w 5409177"/>
                <a:gd name="connsiteY21" fmla="*/ 6179779 h 6482325"/>
                <a:gd name="connsiteX22" fmla="*/ 2082412 w 5409177"/>
                <a:gd name="connsiteY22" fmla="*/ 6178876 h 6482325"/>
                <a:gd name="connsiteX23" fmla="*/ 2117760 w 5409177"/>
                <a:gd name="connsiteY23" fmla="*/ 6177068 h 6482325"/>
                <a:gd name="connsiteX24" fmla="*/ 2256215 w 5409177"/>
                <a:gd name="connsiteY24" fmla="*/ 6164985 h 6482325"/>
                <a:gd name="connsiteX25" fmla="*/ 2791515 w 5409177"/>
                <a:gd name="connsiteY25" fmla="*/ 6020319 h 6482325"/>
                <a:gd name="connsiteX26" fmla="*/ 3045726 w 5409177"/>
                <a:gd name="connsiteY26" fmla="*/ 5894286 h 6482325"/>
                <a:gd name="connsiteX27" fmla="*/ 3292371 w 5409177"/>
                <a:gd name="connsiteY27" fmla="*/ 5740246 h 6482325"/>
                <a:gd name="connsiteX28" fmla="*/ 3533482 w 5409177"/>
                <a:gd name="connsiteY28" fmla="*/ 5565088 h 6482325"/>
                <a:gd name="connsiteX29" fmla="*/ 3652512 w 5409177"/>
                <a:gd name="connsiteY29" fmla="*/ 5472257 h 6482325"/>
                <a:gd name="connsiteX30" fmla="*/ 3773915 w 5409177"/>
                <a:gd name="connsiteY30" fmla="*/ 5375135 h 6482325"/>
                <a:gd name="connsiteX31" fmla="*/ 3978549 w 5409177"/>
                <a:gd name="connsiteY31" fmla="*/ 5214884 h 6482325"/>
                <a:gd name="connsiteX32" fmla="*/ 4260428 w 5409177"/>
                <a:gd name="connsiteY32" fmla="*/ 4992633 h 6482325"/>
                <a:gd name="connsiteX33" fmla="*/ 4698154 w 5409177"/>
                <a:gd name="connsiteY33" fmla="*/ 4594207 h 6482325"/>
                <a:gd name="connsiteX34" fmla="*/ 4879185 w 5409177"/>
                <a:gd name="connsiteY34" fmla="*/ 4374440 h 6482325"/>
                <a:gd name="connsiteX35" fmla="*/ 5022383 w 5409177"/>
                <a:gd name="connsiteY35" fmla="*/ 4135136 h 6482325"/>
                <a:gd name="connsiteX36" fmla="*/ 5172019 w 5409177"/>
                <a:gd name="connsiteY36" fmla="*/ 3599271 h 6482325"/>
                <a:gd name="connsiteX37" fmla="*/ 5180489 w 5409177"/>
                <a:gd name="connsiteY37" fmla="*/ 3456412 h 6482325"/>
                <a:gd name="connsiteX38" fmla="*/ 5180602 w 5409177"/>
                <a:gd name="connsiteY38" fmla="*/ 3450878 h 6482325"/>
                <a:gd name="connsiteX39" fmla="*/ 5180940 w 5409177"/>
                <a:gd name="connsiteY39" fmla="*/ 3382667 h 6482325"/>
                <a:gd name="connsiteX40" fmla="*/ 5180828 w 5409177"/>
                <a:gd name="connsiteY40" fmla="*/ 3361097 h 6482325"/>
                <a:gd name="connsiteX41" fmla="*/ 5180150 w 5409177"/>
                <a:gd name="connsiteY41" fmla="*/ 3307002 h 6482325"/>
                <a:gd name="connsiteX42" fmla="*/ 5165243 w 5409177"/>
                <a:gd name="connsiteY42" fmla="*/ 3005698 h 6482325"/>
                <a:gd name="connsiteX43" fmla="*/ 5074445 w 5409177"/>
                <a:gd name="connsiteY43" fmla="*/ 2409076 h 6482325"/>
                <a:gd name="connsiteX44" fmla="*/ 4891947 w 5409177"/>
                <a:gd name="connsiteY44" fmla="*/ 1834362 h 6482325"/>
                <a:gd name="connsiteX45" fmla="*/ 4831076 w 5409177"/>
                <a:gd name="connsiteY45" fmla="*/ 1696585 h 6482325"/>
                <a:gd name="connsiteX46" fmla="*/ 4763316 w 5409177"/>
                <a:gd name="connsiteY46" fmla="*/ 1561743 h 6482325"/>
                <a:gd name="connsiteX47" fmla="*/ 4608147 w 5409177"/>
                <a:gd name="connsiteY47" fmla="*/ 1303693 h 6482325"/>
                <a:gd name="connsiteX48" fmla="*/ 4221015 w 5409177"/>
                <a:gd name="connsiteY48" fmla="*/ 848123 h 6482325"/>
                <a:gd name="connsiteX49" fmla="*/ 3990632 w 5409177"/>
                <a:gd name="connsiteY49" fmla="*/ 659413 h 6482325"/>
                <a:gd name="connsiteX50" fmla="*/ 3738680 w 5409177"/>
                <a:gd name="connsiteY50" fmla="*/ 502098 h 6482325"/>
                <a:gd name="connsiteX51" fmla="*/ 3189150 w 5409177"/>
                <a:gd name="connsiteY51" fmla="*/ 289220 h 6482325"/>
                <a:gd name="connsiteX52" fmla="*/ 2901398 w 5409177"/>
                <a:gd name="connsiteY52" fmla="*/ 232867 h 6482325"/>
                <a:gd name="connsiteX53" fmla="*/ 2611162 w 5409177"/>
                <a:gd name="connsiteY53" fmla="*/ 207570 h 6482325"/>
                <a:gd name="connsiteX54" fmla="*/ 2484451 w 5409177"/>
                <a:gd name="connsiteY54" fmla="*/ 204860 h 6482325"/>
                <a:gd name="connsiteX55" fmla="*/ 2027414 w 5409177"/>
                <a:gd name="connsiteY55" fmla="*/ 238852 h 6482325"/>
                <a:gd name="connsiteX56" fmla="*/ 1740452 w 5409177"/>
                <a:gd name="connsiteY56" fmla="*/ 294867 h 6482325"/>
                <a:gd name="connsiteX57" fmla="*/ 1458686 w 5409177"/>
                <a:gd name="connsiteY57" fmla="*/ 375049 h 6482325"/>
                <a:gd name="connsiteX58" fmla="*/ 1183695 w 5409177"/>
                <a:gd name="connsiteY58" fmla="*/ 477366 h 6482325"/>
                <a:gd name="connsiteX59" fmla="*/ 916723 w 5409177"/>
                <a:gd name="connsiteY59" fmla="*/ 601140 h 6482325"/>
                <a:gd name="connsiteX60" fmla="*/ 410333 w 5409177"/>
                <a:gd name="connsiteY60" fmla="*/ 905154 h 6482325"/>
                <a:gd name="connsiteX61" fmla="*/ 290625 w 5409177"/>
                <a:gd name="connsiteY61" fmla="*/ 992677 h 6482325"/>
                <a:gd name="connsiteX62" fmla="*/ 290399 w 5409177"/>
                <a:gd name="connsiteY62" fmla="*/ 992902 h 6482325"/>
                <a:gd name="connsiteX63" fmla="*/ 290173 w 5409177"/>
                <a:gd name="connsiteY63" fmla="*/ 993128 h 6482325"/>
                <a:gd name="connsiteX64" fmla="*/ 241047 w 5409177"/>
                <a:gd name="connsiteY64" fmla="*/ 1030735 h 6482325"/>
                <a:gd name="connsiteX65" fmla="*/ 231109 w 5409177"/>
                <a:gd name="connsiteY65" fmla="*/ 1038527 h 6482325"/>
                <a:gd name="connsiteX66" fmla="*/ 173514 w 5409177"/>
                <a:gd name="connsiteY66" fmla="*/ 1084491 h 6482325"/>
                <a:gd name="connsiteX67" fmla="*/ 55330 w 5409177"/>
                <a:gd name="connsiteY67" fmla="*/ 1184549 h 6482325"/>
                <a:gd name="connsiteX68" fmla="*/ 0 w 5409177"/>
                <a:gd name="connsiteY68" fmla="*/ 1235015 h 6482325"/>
                <a:gd name="connsiteX69" fmla="*/ 0 w 5409177"/>
                <a:gd name="connsiteY69" fmla="*/ 836733 h 6482325"/>
                <a:gd name="connsiteX70" fmla="*/ 106314 w 5409177"/>
                <a:gd name="connsiteY70" fmla="*/ 740109 h 6482325"/>
                <a:gd name="connsiteX71" fmla="*/ 2168015 w 5409177"/>
                <a:gd name="connsiteY71" fmla="*/ 0 h 6482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409177" h="6482325">
                  <a:moveTo>
                    <a:pt x="2168015" y="0"/>
                  </a:moveTo>
                  <a:cubicBezTo>
                    <a:pt x="3958108" y="0"/>
                    <a:pt x="5409177" y="1451070"/>
                    <a:pt x="5409177" y="3241163"/>
                  </a:cubicBezTo>
                  <a:cubicBezTo>
                    <a:pt x="5409177" y="5031256"/>
                    <a:pt x="3958108" y="6482325"/>
                    <a:pt x="2168015" y="6482325"/>
                  </a:cubicBezTo>
                  <a:cubicBezTo>
                    <a:pt x="1384849" y="6482325"/>
                    <a:pt x="666575" y="6204582"/>
                    <a:pt x="106314" y="5742217"/>
                  </a:cubicBezTo>
                  <a:lnTo>
                    <a:pt x="0" y="5645593"/>
                  </a:lnTo>
                  <a:lnTo>
                    <a:pt x="0" y="5278200"/>
                  </a:lnTo>
                  <a:lnTo>
                    <a:pt x="61824" y="5347778"/>
                  </a:lnTo>
                  <a:cubicBezTo>
                    <a:pt x="95675" y="5384339"/>
                    <a:pt x="129753" y="5419631"/>
                    <a:pt x="163802" y="5453397"/>
                  </a:cubicBezTo>
                  <a:cubicBezTo>
                    <a:pt x="308807" y="5596483"/>
                    <a:pt x="461379" y="5719015"/>
                    <a:pt x="617000" y="5817379"/>
                  </a:cubicBezTo>
                  <a:cubicBezTo>
                    <a:pt x="705087" y="5872603"/>
                    <a:pt x="786624" y="5917211"/>
                    <a:pt x="866580" y="5953688"/>
                  </a:cubicBezTo>
                  <a:lnTo>
                    <a:pt x="866806" y="5953801"/>
                  </a:lnTo>
                  <a:lnTo>
                    <a:pt x="867032" y="5953914"/>
                  </a:lnTo>
                  <a:cubicBezTo>
                    <a:pt x="948344" y="5992198"/>
                    <a:pt x="1036996" y="6026868"/>
                    <a:pt x="1130504" y="6056909"/>
                  </a:cubicBezTo>
                  <a:cubicBezTo>
                    <a:pt x="1216558" y="6084577"/>
                    <a:pt x="1309163" y="6108631"/>
                    <a:pt x="1405607" y="6128169"/>
                  </a:cubicBezTo>
                  <a:cubicBezTo>
                    <a:pt x="1449990" y="6136977"/>
                    <a:pt x="1497083" y="6144883"/>
                    <a:pt x="1545192" y="6151659"/>
                  </a:cubicBezTo>
                  <a:cubicBezTo>
                    <a:pt x="1590365" y="6157983"/>
                    <a:pt x="1637571" y="6163291"/>
                    <a:pt x="1685341" y="6167582"/>
                  </a:cubicBezTo>
                  <a:cubicBezTo>
                    <a:pt x="1776704" y="6175939"/>
                    <a:pt x="1871567" y="6180005"/>
                    <a:pt x="1975465" y="6180231"/>
                  </a:cubicBezTo>
                  <a:lnTo>
                    <a:pt x="1990033" y="6180231"/>
                  </a:lnTo>
                  <a:cubicBezTo>
                    <a:pt x="1996470" y="6180344"/>
                    <a:pt x="2002794" y="6180344"/>
                    <a:pt x="2009232" y="6180344"/>
                  </a:cubicBezTo>
                  <a:cubicBezTo>
                    <a:pt x="2024703" y="6180344"/>
                    <a:pt x="2036222" y="6180231"/>
                    <a:pt x="2046612" y="6179779"/>
                  </a:cubicBezTo>
                  <a:lnTo>
                    <a:pt x="2046951" y="6179779"/>
                  </a:lnTo>
                  <a:lnTo>
                    <a:pt x="2047290" y="6179779"/>
                  </a:lnTo>
                  <a:lnTo>
                    <a:pt x="2082412" y="6178876"/>
                  </a:lnTo>
                  <a:lnTo>
                    <a:pt x="2117760" y="6177068"/>
                  </a:lnTo>
                  <a:cubicBezTo>
                    <a:pt x="2157963" y="6175262"/>
                    <a:pt x="2200765" y="6171535"/>
                    <a:pt x="2256215" y="6164985"/>
                  </a:cubicBezTo>
                  <a:cubicBezTo>
                    <a:pt x="2436342" y="6142963"/>
                    <a:pt x="2616469" y="6094289"/>
                    <a:pt x="2791515" y="6020319"/>
                  </a:cubicBezTo>
                  <a:cubicBezTo>
                    <a:pt x="2871810" y="5986777"/>
                    <a:pt x="2954928" y="5945557"/>
                    <a:pt x="3045726" y="5894286"/>
                  </a:cubicBezTo>
                  <a:cubicBezTo>
                    <a:pt x="3123876" y="5850468"/>
                    <a:pt x="3204509" y="5800100"/>
                    <a:pt x="3292371" y="5740246"/>
                  </a:cubicBezTo>
                  <a:cubicBezTo>
                    <a:pt x="3364647" y="5691007"/>
                    <a:pt x="3441329" y="5635332"/>
                    <a:pt x="3533482" y="5565088"/>
                  </a:cubicBezTo>
                  <a:cubicBezTo>
                    <a:pt x="3573911" y="5534370"/>
                    <a:pt x="3614680" y="5502184"/>
                    <a:pt x="3652512" y="5472257"/>
                  </a:cubicBezTo>
                  <a:lnTo>
                    <a:pt x="3773915" y="5375135"/>
                  </a:lnTo>
                  <a:cubicBezTo>
                    <a:pt x="3842239" y="5320928"/>
                    <a:pt x="3911580" y="5267059"/>
                    <a:pt x="3978549" y="5214884"/>
                  </a:cubicBezTo>
                  <a:cubicBezTo>
                    <a:pt x="4071831" y="5142268"/>
                    <a:pt x="4168388" y="5067168"/>
                    <a:pt x="4260428" y="4992633"/>
                  </a:cubicBezTo>
                  <a:cubicBezTo>
                    <a:pt x="4447557" y="4841190"/>
                    <a:pt x="4582624" y="4718207"/>
                    <a:pt x="4698154" y="4594207"/>
                  </a:cubicBezTo>
                  <a:cubicBezTo>
                    <a:pt x="4768511" y="4518203"/>
                    <a:pt x="4827801" y="4446265"/>
                    <a:pt x="4879185" y="4374440"/>
                  </a:cubicBezTo>
                  <a:cubicBezTo>
                    <a:pt x="4937120" y="4292790"/>
                    <a:pt x="4983874" y="4214641"/>
                    <a:pt x="5022383" y="4135136"/>
                  </a:cubicBezTo>
                  <a:cubicBezTo>
                    <a:pt x="5102904" y="3970932"/>
                    <a:pt x="5153273" y="3790579"/>
                    <a:pt x="5172019" y="3599271"/>
                  </a:cubicBezTo>
                  <a:cubicBezTo>
                    <a:pt x="5176424" y="3553873"/>
                    <a:pt x="5179247" y="3505651"/>
                    <a:pt x="5180489" y="3456412"/>
                  </a:cubicBezTo>
                  <a:lnTo>
                    <a:pt x="5180602" y="3450878"/>
                  </a:lnTo>
                  <a:cubicBezTo>
                    <a:pt x="5180940" y="3428743"/>
                    <a:pt x="5181280" y="3406044"/>
                    <a:pt x="5180940" y="3382667"/>
                  </a:cubicBezTo>
                  <a:cubicBezTo>
                    <a:pt x="5180940" y="3375440"/>
                    <a:pt x="5180828" y="3368325"/>
                    <a:pt x="5180828" y="3361097"/>
                  </a:cubicBezTo>
                  <a:cubicBezTo>
                    <a:pt x="5180828" y="3343366"/>
                    <a:pt x="5180715" y="3325184"/>
                    <a:pt x="5180150" y="3307002"/>
                  </a:cubicBezTo>
                  <a:cubicBezTo>
                    <a:pt x="5178230" y="3204008"/>
                    <a:pt x="5173148" y="3102595"/>
                    <a:pt x="5165243" y="3005698"/>
                  </a:cubicBezTo>
                  <a:cubicBezTo>
                    <a:pt x="5147513" y="2795418"/>
                    <a:pt x="5117021" y="2594737"/>
                    <a:pt x="5074445" y="2409076"/>
                  </a:cubicBezTo>
                  <a:cubicBezTo>
                    <a:pt x="5027804" y="2206136"/>
                    <a:pt x="4966369" y="2012796"/>
                    <a:pt x="4891947" y="1834362"/>
                  </a:cubicBezTo>
                  <a:cubicBezTo>
                    <a:pt x="4872635" y="1787834"/>
                    <a:pt x="4852081" y="1741419"/>
                    <a:pt x="4831076" y="1696585"/>
                  </a:cubicBezTo>
                  <a:cubicBezTo>
                    <a:pt x="4810522" y="1653219"/>
                    <a:pt x="4787709" y="1607933"/>
                    <a:pt x="4763316" y="1561743"/>
                  </a:cubicBezTo>
                  <a:cubicBezTo>
                    <a:pt x="4717466" y="1475124"/>
                    <a:pt x="4665517" y="1388392"/>
                    <a:pt x="4608147" y="1303693"/>
                  </a:cubicBezTo>
                  <a:cubicBezTo>
                    <a:pt x="4496457" y="1136666"/>
                    <a:pt x="4366133" y="983303"/>
                    <a:pt x="4221015" y="848123"/>
                  </a:cubicBezTo>
                  <a:cubicBezTo>
                    <a:pt x="4147721" y="780364"/>
                    <a:pt x="4070137" y="716783"/>
                    <a:pt x="3990632" y="659413"/>
                  </a:cubicBezTo>
                  <a:cubicBezTo>
                    <a:pt x="3906159" y="599220"/>
                    <a:pt x="3821459" y="546367"/>
                    <a:pt x="3738680" y="502098"/>
                  </a:cubicBezTo>
                  <a:cubicBezTo>
                    <a:pt x="3569281" y="410397"/>
                    <a:pt x="3384411" y="338797"/>
                    <a:pt x="3189150" y="289220"/>
                  </a:cubicBezTo>
                  <a:cubicBezTo>
                    <a:pt x="3095868" y="265504"/>
                    <a:pt x="2999085" y="246532"/>
                    <a:pt x="2901398" y="232867"/>
                  </a:cubicBezTo>
                  <a:cubicBezTo>
                    <a:pt x="2806422" y="219654"/>
                    <a:pt x="2708848" y="211184"/>
                    <a:pt x="2611162" y="207570"/>
                  </a:cubicBezTo>
                  <a:cubicBezTo>
                    <a:pt x="2569151" y="205763"/>
                    <a:pt x="2526575" y="204860"/>
                    <a:pt x="2484451" y="204860"/>
                  </a:cubicBezTo>
                  <a:cubicBezTo>
                    <a:pt x="2333912" y="204860"/>
                    <a:pt x="2179985" y="216266"/>
                    <a:pt x="2027414" y="238852"/>
                  </a:cubicBezTo>
                  <a:cubicBezTo>
                    <a:pt x="1928146" y="254098"/>
                    <a:pt x="1831589" y="272958"/>
                    <a:pt x="1740452" y="294867"/>
                  </a:cubicBezTo>
                  <a:cubicBezTo>
                    <a:pt x="1642427" y="318808"/>
                    <a:pt x="1547563" y="345799"/>
                    <a:pt x="1458686" y="375049"/>
                  </a:cubicBezTo>
                  <a:cubicBezTo>
                    <a:pt x="1365742" y="405541"/>
                    <a:pt x="1273251" y="439985"/>
                    <a:pt x="1183695" y="477366"/>
                  </a:cubicBezTo>
                  <a:cubicBezTo>
                    <a:pt x="1093801" y="515085"/>
                    <a:pt x="1004019" y="556757"/>
                    <a:pt x="916723" y="601140"/>
                  </a:cubicBezTo>
                  <a:cubicBezTo>
                    <a:pt x="741226" y="690469"/>
                    <a:pt x="570810" y="792673"/>
                    <a:pt x="410333" y="905154"/>
                  </a:cubicBezTo>
                  <a:cubicBezTo>
                    <a:pt x="377244" y="928531"/>
                    <a:pt x="333765" y="959587"/>
                    <a:pt x="290625" y="992677"/>
                  </a:cubicBezTo>
                  <a:lnTo>
                    <a:pt x="290399" y="992902"/>
                  </a:lnTo>
                  <a:lnTo>
                    <a:pt x="290173" y="993128"/>
                  </a:lnTo>
                  <a:cubicBezTo>
                    <a:pt x="273685" y="1005325"/>
                    <a:pt x="257084" y="1018199"/>
                    <a:pt x="241047" y="1030735"/>
                  </a:cubicBezTo>
                  <a:lnTo>
                    <a:pt x="231109" y="1038527"/>
                  </a:lnTo>
                  <a:cubicBezTo>
                    <a:pt x="210217" y="1054451"/>
                    <a:pt x="190341" y="1070713"/>
                    <a:pt x="173514" y="1084491"/>
                  </a:cubicBezTo>
                  <a:cubicBezTo>
                    <a:pt x="131729" y="1118710"/>
                    <a:pt x="92513" y="1151912"/>
                    <a:pt x="55330" y="1184549"/>
                  </a:cubicBezTo>
                  <a:lnTo>
                    <a:pt x="0" y="1235015"/>
                  </a:lnTo>
                  <a:lnTo>
                    <a:pt x="0" y="836733"/>
                  </a:lnTo>
                  <a:lnTo>
                    <a:pt x="106314" y="740109"/>
                  </a:lnTo>
                  <a:cubicBezTo>
                    <a:pt x="666575" y="277744"/>
                    <a:pt x="1384849" y="0"/>
                    <a:pt x="216801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9407B55-936F-8A99-1842-DF8B6FF16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Year-End Procedure Correct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EDA996-5744-4A88-B0DD-EC49C6D87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5581" y="804672"/>
            <a:ext cx="4977975" cy="1979514"/>
          </a:xfrm>
          <a:prstGeom prst="rect">
            <a:avLst/>
          </a:prstGeom>
          <a:solidFill>
            <a:srgbClr val="FFFFFF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F5C4C-2EC1-1996-2670-C22F574611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10157" y="804671"/>
            <a:ext cx="6691149" cy="2760097"/>
          </a:xfrm>
          <a:prstGeom prst="rect">
            <a:avLst/>
          </a:prstGeom>
          <a:effectLst>
            <a:softEdge rad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40AF19-73EB-5BBA-AFA8-FE37F5B256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8505" y="3800318"/>
            <a:ext cx="9009253" cy="823933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B1D7F5-DB1D-EECD-D393-9D98CEE82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346" y="5165733"/>
            <a:ext cx="7032740" cy="69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03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FEE3168-60DB-2895-985B-2266A903D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16" y="-164265"/>
            <a:ext cx="10515600" cy="1325563"/>
          </a:xfrm>
        </p:spPr>
        <p:txBody>
          <a:bodyPr>
            <a:noAutofit/>
          </a:bodyPr>
          <a:lstStyle/>
          <a:p>
            <a:r>
              <a:rPr lang="en-US" sz="2400" dirty="0"/>
              <a:t>Have points raised on the last (24/25) Internal Audit report been considered by council and actioned?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8FA54-04DB-359F-AD95-4E57F711A43B}"/>
              </a:ext>
            </a:extLst>
          </p:cNvPr>
          <p:cNvSpPr txBox="1"/>
          <p:nvPr/>
        </p:nvSpPr>
        <p:spPr>
          <a:xfrm>
            <a:off x="447174" y="875898"/>
            <a:ext cx="459646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23/24 points: </a:t>
            </a:r>
          </a:p>
          <a:p>
            <a:r>
              <a:rPr lang="en-GB" dirty="0"/>
              <a:t>• Cashbook not being maintained throughout the year</a:t>
            </a:r>
          </a:p>
          <a:p>
            <a:r>
              <a:rPr lang="en-GB" dirty="0">
                <a:solidFill>
                  <a:schemeClr val="accent3"/>
                </a:solidFill>
              </a:rPr>
              <a:t>-Yes, full accounts now on Scribe</a:t>
            </a:r>
          </a:p>
          <a:p>
            <a:r>
              <a:rPr lang="en-GB" dirty="0"/>
              <a:t>• Meeting minutes not being available to the public after September 2022</a:t>
            </a:r>
          </a:p>
          <a:p>
            <a:r>
              <a:rPr lang="en-GB" dirty="0"/>
              <a:t>-</a:t>
            </a:r>
            <a:r>
              <a:rPr lang="en-GB" dirty="0">
                <a:solidFill>
                  <a:schemeClr val="accent3"/>
                </a:solidFill>
              </a:rPr>
              <a:t>Minutes uploaded to website after meetings</a:t>
            </a:r>
          </a:p>
          <a:p>
            <a:r>
              <a:rPr lang="en-GB" dirty="0"/>
              <a:t>• Payments were not supported by invoices authorized and </a:t>
            </a:r>
            <a:r>
              <a:rPr lang="en-GB" dirty="0" err="1"/>
              <a:t>minuted</a:t>
            </a:r>
            <a:endParaRPr lang="en-GB" dirty="0"/>
          </a:p>
          <a:p>
            <a:r>
              <a:rPr lang="en-GB" dirty="0">
                <a:solidFill>
                  <a:schemeClr val="accent3"/>
                </a:solidFill>
              </a:rPr>
              <a:t>-Yes, selection followed through complete process, once new Clerk took over</a:t>
            </a:r>
          </a:p>
          <a:p>
            <a:r>
              <a:rPr lang="en-GB" dirty="0"/>
              <a:t>• VAT not being claimed during the year</a:t>
            </a:r>
          </a:p>
          <a:p>
            <a:r>
              <a:rPr lang="en-GB" dirty="0"/>
              <a:t>-</a:t>
            </a:r>
            <a:r>
              <a:rPr lang="en-GB" dirty="0">
                <a:solidFill>
                  <a:schemeClr val="accent3"/>
                </a:solidFill>
              </a:rPr>
              <a:t>Backdated VAT claimed</a:t>
            </a:r>
          </a:p>
          <a:p>
            <a:r>
              <a:rPr lang="en-GB" dirty="0"/>
              <a:t>• No evidence of risk assessment</a:t>
            </a:r>
          </a:p>
          <a:p>
            <a:r>
              <a:rPr lang="en-GB" dirty="0">
                <a:solidFill>
                  <a:srgbClr val="C00000"/>
                </a:solidFill>
              </a:rPr>
              <a:t>-Not completed within 25/26* (from Jen: auditor noted that this was completed  in April 2026, but not within timeframe)</a:t>
            </a:r>
          </a:p>
          <a:p>
            <a:r>
              <a:rPr lang="en-GB" dirty="0"/>
              <a:t>• No evidence of internal financial controls</a:t>
            </a:r>
          </a:p>
          <a:p>
            <a:r>
              <a:rPr lang="en-GB" dirty="0"/>
              <a:t>-</a:t>
            </a:r>
            <a:r>
              <a:rPr lang="en-GB" dirty="0">
                <a:solidFill>
                  <a:srgbClr val="00B050"/>
                </a:solidFill>
              </a:rPr>
              <a:t>Financial oversight document in place</a:t>
            </a:r>
          </a:p>
          <a:p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F22A73-1113-EF61-80C4-8EE8F6F02283}"/>
              </a:ext>
            </a:extLst>
          </p:cNvPr>
          <p:cNvSpPr txBox="1"/>
          <p:nvPr/>
        </p:nvSpPr>
        <p:spPr>
          <a:xfrm>
            <a:off x="5043638" y="972431"/>
            <a:ext cx="60976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No training policy or budget for staff or Councillors</a:t>
            </a:r>
          </a:p>
          <a:p>
            <a:r>
              <a:rPr lang="en-GB" dirty="0"/>
              <a:t>-</a:t>
            </a:r>
            <a:r>
              <a:rPr lang="en-GB" dirty="0">
                <a:solidFill>
                  <a:srgbClr val="00B050"/>
                </a:solidFill>
              </a:rPr>
              <a:t>Training budget included in 26/27budget</a:t>
            </a:r>
          </a:p>
          <a:p>
            <a:r>
              <a:rPr lang="en-GB" dirty="0"/>
              <a:t>• No HR policies</a:t>
            </a:r>
          </a:p>
          <a:p>
            <a:r>
              <a:rPr lang="en-GB" dirty="0"/>
              <a:t>-</a:t>
            </a:r>
            <a:r>
              <a:rPr lang="en-GB" dirty="0">
                <a:solidFill>
                  <a:srgbClr val="00B050"/>
                </a:solidFill>
              </a:rPr>
              <a:t>Now in place</a:t>
            </a:r>
          </a:p>
          <a:p>
            <a:r>
              <a:rPr lang="en-GB" dirty="0"/>
              <a:t>• No Health and Safety Policies</a:t>
            </a:r>
          </a:p>
          <a:p>
            <a:r>
              <a:rPr lang="en-GB" dirty="0">
                <a:solidFill>
                  <a:srgbClr val="00B050"/>
                </a:solidFill>
              </a:rPr>
              <a:t>-Now in place</a:t>
            </a:r>
          </a:p>
          <a:p>
            <a:r>
              <a:rPr lang="en-GB" dirty="0"/>
              <a:t>• Asset register not reviewed</a:t>
            </a:r>
          </a:p>
          <a:p>
            <a:r>
              <a:rPr lang="en-GB" dirty="0"/>
              <a:t>and updated</a:t>
            </a:r>
          </a:p>
          <a:p>
            <a:r>
              <a:rPr lang="en-GB" dirty="0">
                <a:solidFill>
                  <a:srgbClr val="00B050"/>
                </a:solidFill>
              </a:rPr>
              <a:t>-Reviewed and </a:t>
            </a:r>
            <a:r>
              <a:rPr lang="en-GB" dirty="0" err="1">
                <a:solidFill>
                  <a:srgbClr val="00B050"/>
                </a:solidFill>
              </a:rPr>
              <a:t>minuted</a:t>
            </a:r>
            <a:r>
              <a:rPr lang="en-GB" dirty="0">
                <a:solidFill>
                  <a:srgbClr val="00B050"/>
                </a:solidFill>
              </a:rPr>
              <a:t> March 26</a:t>
            </a:r>
          </a:p>
          <a:p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34EF90-B1C4-E1FE-3FA2-54627D5517FD}"/>
              </a:ext>
            </a:extLst>
          </p:cNvPr>
          <p:cNvSpPr txBox="1"/>
          <p:nvPr/>
        </p:nvSpPr>
        <p:spPr>
          <a:xfrm>
            <a:off x="4928134" y="3519450"/>
            <a:ext cx="674730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• Registration with Information Commissioner expired</a:t>
            </a:r>
          </a:p>
          <a:p>
            <a:r>
              <a:rPr lang="en-GB" dirty="0"/>
              <a:t>November 2023</a:t>
            </a:r>
          </a:p>
          <a:p>
            <a:r>
              <a:rPr lang="en-GB" dirty="0"/>
              <a:t>-</a:t>
            </a:r>
            <a:r>
              <a:rPr lang="en-GB" dirty="0">
                <a:solidFill>
                  <a:srgbClr val="00B050"/>
                </a:solidFill>
              </a:rPr>
              <a:t>Membership renewed November 25</a:t>
            </a:r>
          </a:p>
          <a:p>
            <a:r>
              <a:rPr lang="en-GB" dirty="0"/>
              <a:t>• Policies on website not updated and current and require</a:t>
            </a:r>
          </a:p>
          <a:p>
            <a:r>
              <a:rPr lang="en-GB" dirty="0"/>
              <a:t>review for effectiveness </a:t>
            </a:r>
          </a:p>
          <a:p>
            <a:r>
              <a:rPr lang="en-GB" dirty="0">
                <a:solidFill>
                  <a:srgbClr val="00B050"/>
                </a:solidFill>
              </a:rPr>
              <a:t>-Majority of policies now reviewed</a:t>
            </a:r>
          </a:p>
          <a:p>
            <a:r>
              <a:rPr lang="en-GB" dirty="0">
                <a:solidFill>
                  <a:srgbClr val="00B050"/>
                </a:solidFill>
              </a:rPr>
              <a:t>24/25</a:t>
            </a:r>
          </a:p>
          <a:p>
            <a:r>
              <a:rPr lang="en-GB" dirty="0"/>
              <a:t>Internal Control objectives A, B, C, D, E, G, H, I, J, L and M not</a:t>
            </a:r>
          </a:p>
          <a:p>
            <a:r>
              <a:rPr lang="en-GB" dirty="0"/>
              <a:t>signed</a:t>
            </a:r>
          </a:p>
          <a:p>
            <a:r>
              <a:rPr lang="en-GB" dirty="0">
                <a:solidFill>
                  <a:srgbClr val="00B050"/>
                </a:solidFill>
              </a:rPr>
              <a:t>– covered in written report below</a:t>
            </a:r>
          </a:p>
        </p:txBody>
      </p:sp>
    </p:spTree>
    <p:extLst>
      <p:ext uri="{BB962C8B-B14F-4D97-AF65-F5344CB8AC3E}">
        <p14:creationId xmlns:p14="http://schemas.microsoft.com/office/powerpoint/2010/main" val="196129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210F2F-60A5-6560-48C7-11622F99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38" y="1012023"/>
            <a:ext cx="4036334" cy="23876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Elector’s rights were not advertised on time due to last year’s delayed audit.</a:t>
            </a:r>
            <a:b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Otherwise clear.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02FA08-BD07-3714-55CE-4C71105CE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979534"/>
            <a:ext cx="5536001" cy="484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72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409323-806E-E3D3-5062-B35E8D320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955" y="852783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These sections clear. Some implications as Chair not elected in May.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E43BAD-CB47-71E8-7D69-59B80B0DA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061" y="666728"/>
            <a:ext cx="5014862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26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35AB14-A255-971E-CB58-1D93B5590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27" y="134047"/>
            <a:ext cx="9673821" cy="1752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976991-010B-FF91-0C1B-EBF325D2F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25" y="1737195"/>
            <a:ext cx="8826366" cy="51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61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028FF3-CAFF-A64D-AE03-23B42DDA0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648207"/>
            <a:ext cx="10905066" cy="5561584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01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BA8D94-9116-1CBE-86A4-D7E1A00C3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63" y="494986"/>
            <a:ext cx="11694873" cy="58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22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F7309-D033-AF55-2E08-01C647CF0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6" y="331258"/>
            <a:ext cx="10515600" cy="1325563"/>
          </a:xfrm>
        </p:spPr>
        <p:txBody>
          <a:bodyPr/>
          <a:lstStyle/>
          <a:p>
            <a:r>
              <a:rPr lang="en-GB" dirty="0"/>
              <a:t>Recommended Resolutions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7BB0CD-D55A-A2FB-11C0-10FFE25B713F}"/>
              </a:ext>
            </a:extLst>
          </p:cNvPr>
          <p:cNvSpPr txBox="1"/>
          <p:nvPr/>
        </p:nvSpPr>
        <p:spPr>
          <a:xfrm>
            <a:off x="838199" y="1532467"/>
            <a:ext cx="103801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Noted that the  the report of the Internal Auditor has been Received.</a:t>
            </a:r>
          </a:p>
          <a:p>
            <a:endParaRPr lang="en-GB" dirty="0"/>
          </a:p>
          <a:p>
            <a:r>
              <a:rPr lang="en-GB" dirty="0"/>
              <a:t>Resolved to implement action plan to address internal auditor’s recommendations including:</a:t>
            </a:r>
          </a:p>
          <a:p>
            <a:pPr marL="342900" indent="-342900">
              <a:buAutoNum type="arabicPeriod"/>
            </a:pPr>
            <a:r>
              <a:rPr lang="en-GB" dirty="0"/>
              <a:t>Record all S137 payments in minutes</a:t>
            </a:r>
          </a:p>
          <a:p>
            <a:pPr marL="342900" indent="-342900">
              <a:buAutoNum type="arabicPeriod"/>
            </a:pPr>
            <a:r>
              <a:rPr lang="en-GB" dirty="0"/>
              <a:t>Amend Clerk contract to include RFO title and specific duties.</a:t>
            </a:r>
          </a:p>
          <a:p>
            <a:pPr marL="342900" indent="-342900">
              <a:buAutoNum type="arabicPeriod"/>
            </a:pPr>
            <a:r>
              <a:rPr lang="en-GB" dirty="0"/>
              <a:t>Consider increase to pension contribution in next budget</a:t>
            </a:r>
          </a:p>
          <a:p>
            <a:pPr marL="342900" indent="-342900">
              <a:buAutoNum type="arabicPeriod"/>
            </a:pPr>
            <a:r>
              <a:rPr lang="en-GB" dirty="0"/>
              <a:t>Fully implement improved internal control process that has been put in place</a:t>
            </a:r>
          </a:p>
          <a:p>
            <a:pPr marL="342900" indent="-342900">
              <a:buAutoNum type="arabicPeriod"/>
            </a:pPr>
            <a:r>
              <a:rPr lang="en-GB" dirty="0"/>
              <a:t>Formalise date setting and invoicing procedure for the Allotments so that it is more transparent.</a:t>
            </a:r>
          </a:p>
          <a:p>
            <a:pPr marL="342900" indent="-342900">
              <a:buAutoNum type="arabicPeriod"/>
            </a:pPr>
            <a:r>
              <a:rPr lang="en-GB" dirty="0"/>
              <a:t>Include previous year’s budget figures in next year’s budget for transparency</a:t>
            </a:r>
          </a:p>
          <a:p>
            <a:pPr marL="342900" indent="-342900">
              <a:buAutoNum type="arabicPeriod"/>
            </a:pPr>
            <a:r>
              <a:rPr lang="en-GB" dirty="0"/>
              <a:t>Include Band D payment amount in minutes when setting the budget</a:t>
            </a:r>
          </a:p>
          <a:p>
            <a:pPr marL="342900" indent="-34290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615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8DD625-43BD-1A6F-EE03-66D4FC5FA4C6}"/>
              </a:ext>
            </a:extLst>
          </p:cNvPr>
          <p:cNvSpPr txBox="1"/>
          <p:nvPr/>
        </p:nvSpPr>
        <p:spPr>
          <a:xfrm>
            <a:off x="601133" y="584201"/>
            <a:ext cx="1041399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indent="-914400">
              <a:buNone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a)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internal auditor’s comments enquiring about the standings of decisions taken from May 2024 – May 2026 because Council failed to properly elect and minute election of Chair at May Annual Meetings in 2024 and 2025 </a:t>
            </a:r>
            <a:endParaRPr lang="en-GB" sz="2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>
              <a:buNone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note </a:t>
            </a:r>
            <a:r>
              <a:rPr lang="en-GB" sz="2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advice from YLCA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decisions are still lawful.</a:t>
            </a:r>
            <a:endParaRPr lang="en-GB" sz="2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>
              <a:buNone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note that the Annual Meeting of the Council was not held in May 2025 due to prevailing circumstances at that time, and that a Chairman for the ensuing municipal year was subsequently elected at the June 2025 meeting.</a:t>
            </a:r>
            <a:endParaRPr lang="en-GB" sz="2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>
              <a:buNone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To ratify all decisions taken from May 2024 through May 2025 via a composite resolution for good practice and to satisfy comments from the internal auditor.</a:t>
            </a:r>
            <a:endParaRPr lang="en-GB" sz="2800" b="1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ED5EB0-9730-477C-0CC5-8B78C035F2D6}"/>
              </a:ext>
            </a:extLst>
          </p:cNvPr>
          <p:cNvSpPr txBox="1"/>
          <p:nvPr/>
        </p:nvSpPr>
        <p:spPr>
          <a:xfrm>
            <a:off x="601133" y="2106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2627/66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21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ACC4-F4F2-FEB6-79FC-F1F6D484F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35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2627/67	Annual Governance Statement (AGAR Section 1)</a:t>
            </a:r>
            <a:br>
              <a:rPr lang="en-GB" dirty="0">
                <a:latin typeface="Tunga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833096-30B5-F952-D738-86D336F15F50}"/>
              </a:ext>
            </a:extLst>
          </p:cNvPr>
          <p:cNvSpPr txBox="1"/>
          <p:nvPr/>
        </p:nvSpPr>
        <p:spPr>
          <a:xfrm>
            <a:off x="1058333" y="2413337"/>
            <a:ext cx="102954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consider, approve, and authorize the Chairman and Clerk to sign </a:t>
            </a: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Section 1 (Annual Governance Statement)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Annual Governance and Accountability Return for the 2025/26 financial year.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52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660FF-EB9F-0572-B355-89766EF0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04616" cy="5093843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2627/65 	</a:t>
            </a:r>
            <a:br>
              <a:rPr lang="en-GB" sz="3600" b="1" dirty="0"/>
            </a:br>
            <a:br>
              <a:rPr lang="en-GB" sz="3600" dirty="0"/>
            </a:br>
            <a:r>
              <a:rPr lang="en-GB" sz="3600" dirty="0"/>
              <a:t>To receive and note the </a:t>
            </a:r>
            <a:r>
              <a:rPr lang="en-GB" sz="3600" u="sng" dirty="0">
                <a:hlinkClick r:id="rId2"/>
              </a:rPr>
              <a:t>Annual Internal Auditor’s Report for</a:t>
            </a:r>
            <a:r>
              <a:rPr lang="en-GB" sz="3600" dirty="0"/>
              <a:t> the 2025/26 financial year. </a:t>
            </a:r>
            <a:r>
              <a:rPr lang="en-GB" sz="3600" b="1" dirty="0"/>
              <a:t>(This is the required report form, signed by the auditor)</a:t>
            </a:r>
            <a:br>
              <a:rPr lang="en-GB" sz="3600" b="1" dirty="0"/>
            </a:br>
            <a:endParaRPr lang="en-GB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831AAA-8A8A-A018-2D91-CCB07A1CF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7000"/>
                    </a14:imgEffect>
                    <a14:imgEffect>
                      <a14:brightnessContrast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02159" y="-1743992"/>
            <a:ext cx="5800621" cy="8457998"/>
          </a:xfrm>
          <a:prstGeom prst="rect">
            <a:avLst/>
          </a:prstGeom>
          <a:effectLst>
            <a:outerShdw blurRad="38100" dist="50800" dir="5400000" algn="ctr" rotWithShape="0">
              <a:srgbClr val="000000">
                <a:alpha val="58000"/>
              </a:srgbClr>
            </a:outerShdw>
            <a:reflection stA="9900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36396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CE1DEF-1339-B37E-82FD-B32E1CFEB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5" y="1258778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Approval Process for the Annual Governance Statement</a:t>
            </a:r>
            <a:br>
              <a:rPr lang="en-US" sz="3300" b="1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3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25F6E786-D9F4-8D40-4A82-B62F5D9AD1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054250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2E8D55F-62C5-33FD-9AF3-1791DBD40020}"/>
              </a:ext>
            </a:extLst>
          </p:cNvPr>
          <p:cNvSpPr txBox="1"/>
          <p:nvPr/>
        </p:nvSpPr>
        <p:spPr>
          <a:xfrm>
            <a:off x="527641" y="335448"/>
            <a:ext cx="11133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2627/67	Annual Governance Statement (AGAR Section 1)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consider, approve, and authorize the Chairman and Clerk to sign </a:t>
            </a: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Section 1 (Annual Governance Statement)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Annual Governance and Accountability Return for the 2025/26 financial year.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443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F56BB-998D-CD04-213E-D47F9C7EBD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5" b="11862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61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0E87CF-5CD9-DAC5-E6CC-5F160B5D4F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54" b="1293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10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CA246-1B2B-9C5F-C55A-B1E47452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2627/68 </a:t>
            </a: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GB" sz="31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Accounting Statements (AGAR Section 2)</a:t>
            </a:r>
            <a:br>
              <a:rPr lang="en-GB" dirty="0">
                <a:latin typeface="Tunga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3AE97-6B85-75B1-497A-AE9E463C0621}"/>
              </a:ext>
            </a:extLst>
          </p:cNvPr>
          <p:cNvSpPr txBox="1"/>
          <p:nvPr/>
        </p:nvSpPr>
        <p:spPr>
          <a:xfrm>
            <a:off x="685799" y="2413338"/>
            <a:ext cx="105155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buNone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consider, approve, and authorize the Chairman to </a:t>
            </a:r>
            <a:r>
              <a:rPr lang="en-GB" sz="2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sign Section 2 (Accounting Statements)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Annual Governance and Accountability Return and supporting bank reconciliation and explanation of variances for the 2025/26 financial year.</a:t>
            </a:r>
            <a:endParaRPr lang="en-GB" sz="2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409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334E-3AAC-C443-8803-D8D3E453F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66" y="307316"/>
            <a:ext cx="4605967" cy="422275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Comparing Accounting Statement to Bank Reconciliation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FCBBC8-632E-48B0-00CE-C76C4A8CF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667" y="376954"/>
            <a:ext cx="4783867" cy="61040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E56D57-BDEB-60D2-F6B4-F23EA38C0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95" y="969237"/>
            <a:ext cx="3456671" cy="491952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52F0B254-27B3-DB86-5D2B-3D576A8061E4}"/>
              </a:ext>
            </a:extLst>
          </p:cNvPr>
          <p:cNvSpPr/>
          <p:nvPr/>
        </p:nvSpPr>
        <p:spPr>
          <a:xfrm rot="10435621">
            <a:off x="8398933" y="5604933"/>
            <a:ext cx="406601" cy="28382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70F2B62-9F68-8C5A-F99E-607E691F0F11}"/>
              </a:ext>
            </a:extLst>
          </p:cNvPr>
          <p:cNvSpPr/>
          <p:nvPr/>
        </p:nvSpPr>
        <p:spPr>
          <a:xfrm rot="10435621">
            <a:off x="8398933" y="2209798"/>
            <a:ext cx="406601" cy="28382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5026C3B-2D72-DE7F-4CB0-2B7C718850B4}"/>
              </a:ext>
            </a:extLst>
          </p:cNvPr>
          <p:cNvSpPr/>
          <p:nvPr/>
        </p:nvSpPr>
        <p:spPr>
          <a:xfrm rot="10435621">
            <a:off x="3818365" y="4317998"/>
            <a:ext cx="406601" cy="28382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20AB4D4-460C-CF72-3DBB-D71F32B37038}"/>
              </a:ext>
            </a:extLst>
          </p:cNvPr>
          <p:cNvSpPr/>
          <p:nvPr/>
        </p:nvSpPr>
        <p:spPr>
          <a:xfrm rot="10435621">
            <a:off x="3698302" y="4788483"/>
            <a:ext cx="406601" cy="28382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286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900AF-34BC-9F93-D890-CD36CAC0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11" y="365125"/>
            <a:ext cx="7892715" cy="857283"/>
          </a:xfrm>
        </p:spPr>
        <p:txBody>
          <a:bodyPr/>
          <a:lstStyle/>
          <a:p>
            <a:r>
              <a:rPr lang="en-GB" dirty="0"/>
              <a:t>Accounting Statement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2549F2-3201-653C-43DA-59C56F691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121" y="-310896"/>
            <a:ext cx="5225591" cy="76206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492F6E-B9A8-BAAB-BA40-CE7495900600}"/>
              </a:ext>
            </a:extLst>
          </p:cNvPr>
          <p:cNvSpPr txBox="1"/>
          <p:nvPr/>
        </p:nvSpPr>
        <p:spPr>
          <a:xfrm>
            <a:off x="42020" y="1082699"/>
            <a:ext cx="688371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0" i="0" dirty="0">
                <a:solidFill>
                  <a:srgbClr val="242424"/>
                </a:solidFill>
                <a:effectLst/>
                <a:latin typeface="inherit"/>
              </a:rPr>
              <a:t>3. </a:t>
            </a:r>
            <a:r>
              <a:rPr lang="en-US" sz="1600" dirty="0">
                <a:solidFill>
                  <a:srgbClr val="242424"/>
                </a:solidFill>
                <a:latin typeface="inherit"/>
              </a:rPr>
              <a:t>The increase in receipts is primarily due to a large VAT refund received from HMRC during the 2025/2026 financial year, £6,669.72, as the Council had not claimed back VAT since 2022.</a:t>
            </a:r>
          </a:p>
          <a:p>
            <a:endParaRPr lang="en-US" sz="1600" dirty="0">
              <a:solidFill>
                <a:srgbClr val="242424"/>
              </a:solidFill>
              <a:latin typeface="inherit"/>
            </a:endParaRPr>
          </a:p>
          <a:p>
            <a:r>
              <a:rPr lang="en-US" sz="1600" b="0" i="0" dirty="0">
                <a:solidFill>
                  <a:srgbClr val="242424"/>
                </a:solidFill>
                <a:effectLst/>
                <a:latin typeface="inherit"/>
              </a:rPr>
              <a:t>4. </a:t>
            </a:r>
            <a:r>
              <a:rPr lang="en-US" sz="1600" dirty="0">
                <a:solidFill>
                  <a:srgbClr val="242424"/>
                </a:solidFill>
                <a:latin typeface="inherit"/>
              </a:rPr>
              <a:t>Staff costs increased due to changes in the Clerk's working hours from a standard of 20 hours per month to 50 hours per month, plus additional hours for cleaning up gaps due to gap caused by not having a clerk in post for some time.  Increase salary rate</a:t>
            </a:r>
          </a:p>
          <a:p>
            <a:endParaRPr lang="en-US" sz="1600" b="0" i="0" dirty="0">
              <a:solidFill>
                <a:srgbClr val="242424"/>
              </a:solidFill>
              <a:effectLst/>
              <a:latin typeface="inherit"/>
            </a:endParaRPr>
          </a:p>
          <a:p>
            <a:r>
              <a:rPr lang="en-US" sz="1600" dirty="0">
                <a:solidFill>
                  <a:srgbClr val="242424"/>
                </a:solidFill>
                <a:latin typeface="inherit"/>
              </a:rPr>
              <a:t>6. The  increase in general expenditure is due to several large, one-off project payments and delayed invoices being settled in the 25/26 financial year, heavily featuring payments to Leeds City Council. This included a newly laid footpath for £10K, a playground installation for £30K along with thousands of pounds  of payments to Leeds City Council for festive lights from previous years.</a:t>
            </a:r>
          </a:p>
          <a:p>
            <a:endParaRPr lang="en-GB" sz="1600" b="0" i="0" dirty="0">
              <a:solidFill>
                <a:srgbClr val="242424"/>
              </a:solidFill>
              <a:effectLst/>
              <a:latin typeface="inherit"/>
            </a:endParaRPr>
          </a:p>
          <a:p>
            <a:pPr algn="l">
              <a:buNone/>
            </a:pPr>
            <a:r>
              <a:rPr lang="en-GB" sz="1600" b="0" i="0" dirty="0">
                <a:solidFill>
                  <a:srgbClr val="242424"/>
                </a:solidFill>
                <a:effectLst/>
                <a:latin typeface="inherit"/>
              </a:rPr>
              <a:t>9. Several items were missing on the register before I updated it. </a:t>
            </a:r>
            <a:r>
              <a:rPr lang="en-GB" sz="1600" dirty="0">
                <a:solidFill>
                  <a:srgbClr val="242424"/>
                </a:solidFill>
                <a:latin typeface="inherit"/>
              </a:rPr>
              <a:t>SLCC and internal auditor advised me to write “RESTATED” box 9 and to let the eternal auditor know that last year’s figure was incorrect, and, if it were correct, there wouldn’t be such a big variance.</a:t>
            </a:r>
          </a:p>
          <a:p>
            <a:pPr algn="l">
              <a:buNone/>
            </a:pPr>
            <a:r>
              <a:rPr lang="en-GB" sz="1600" b="0" i="0" dirty="0">
                <a:solidFill>
                  <a:srgbClr val="242424"/>
                </a:solidFill>
                <a:effectLst/>
                <a:latin typeface="inherit"/>
              </a:rPr>
              <a:t> </a:t>
            </a:r>
          </a:p>
          <a:p>
            <a:pPr algn="l">
              <a:buNone/>
            </a:pPr>
            <a:r>
              <a:rPr lang="en-GB" sz="1600" dirty="0">
                <a:solidFill>
                  <a:srgbClr val="242424"/>
                </a:solidFill>
                <a:latin typeface="inherit"/>
              </a:rPr>
              <a:t>11. </a:t>
            </a:r>
            <a:r>
              <a:rPr lang="en-GB" sz="1600" b="0" i="0" dirty="0">
                <a:solidFill>
                  <a:srgbClr val="242424"/>
                </a:solidFill>
                <a:effectLst/>
                <a:latin typeface="inherit"/>
              </a:rPr>
              <a:t>it’s a yes to say yes, there are no trust fund figures included within the accounts.</a:t>
            </a:r>
            <a:endParaRPr lang="en-GB" sz="1600" b="0" i="0" dirty="0">
              <a:solidFill>
                <a:srgbClr val="242424"/>
              </a:solidFill>
              <a:effectLst/>
              <a:latin typeface="Aptos" panose="020B0004020202020204" pitchFamily="34" charset="0"/>
            </a:endParaRPr>
          </a:p>
          <a:p>
            <a:pPr algn="l">
              <a:buNone/>
            </a:pPr>
            <a:r>
              <a:rPr lang="en-GB" sz="1600" b="0" i="0" dirty="0">
                <a:solidFill>
                  <a:srgbClr val="242424"/>
                </a:solidFill>
                <a:effectLst/>
                <a:latin typeface="inherit"/>
              </a:rPr>
              <a:t> </a:t>
            </a:r>
            <a:endParaRPr lang="en-GB" sz="1600" b="0" i="0" dirty="0">
              <a:solidFill>
                <a:srgbClr val="242424"/>
              </a:solidFill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746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FE8D1-F5C1-AD31-9E7B-BC6ACA298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62251"/>
            <a:ext cx="10515600" cy="1325563"/>
          </a:xfrm>
        </p:spPr>
        <p:txBody>
          <a:bodyPr/>
          <a:lstStyle/>
          <a:p>
            <a:r>
              <a:rPr lang="en-GB" dirty="0"/>
              <a:t>Explanation of Variances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D4A57D-5798-3DEF-0ECD-F8A95F56F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43" y="764159"/>
            <a:ext cx="9114422" cy="61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40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335E0-5542-E0E0-EAEA-E3CCD20A2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2627/69 	Publication of Audit Documents &amp; Public Rights</a:t>
            </a:r>
            <a:br>
              <a:rPr lang="en-GB" dirty="0">
                <a:latin typeface="Tunga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779398-FC5A-AA21-BA69-2B179CF4D50E}"/>
              </a:ext>
            </a:extLst>
          </p:cNvPr>
          <p:cNvSpPr txBox="1"/>
          <p:nvPr/>
        </p:nvSpPr>
        <p:spPr>
          <a:xfrm>
            <a:off x="838200" y="1447800"/>
            <a:ext cx="8813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dates set by the Responsible Financial Officer (RFO) for the Period for the Exercise of Public Rights, from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Wednesday 24th June 2026 to Tuesday 4th August 2026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to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approve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publication of all statutory documents required under the Accounts and Audit Regulations 2015, including: 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romanLcPeriod"/>
            </a:pP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Annual Internal Audit Report 2025/26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romanLcPeriod"/>
            </a:pP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AGAR Section 1 – The Annual Governance Statement 2025/26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romanLcPeriod"/>
            </a:pP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AGAR Section 2 – The Accounting Statements 2025/26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romanLcPeriod"/>
            </a:pP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Explanation of Variances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romanLcPeriod"/>
            </a:pPr>
            <a:r>
              <a:rPr lang="en-GB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Bank Reconciliation (as of 31 March 2026)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unga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800" u="sng" kern="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Notice of the Period for the Exercise of Public Rights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662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2445CC-6955-7D7C-81C5-2F60BB8C8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-145826"/>
            <a:ext cx="6620933" cy="73020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5CB5D2-58F1-9701-3A94-6817EE4CEFF5}"/>
              </a:ext>
            </a:extLst>
          </p:cNvPr>
          <p:cNvSpPr txBox="1"/>
          <p:nvPr/>
        </p:nvSpPr>
        <p:spPr>
          <a:xfrm>
            <a:off x="160867" y="638722"/>
            <a:ext cx="4648200" cy="3039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en-GB" b="0" u="none" strike="noStrike" dirty="0">
                <a:effectLst/>
                <a:latin typeface="Google Sans"/>
              </a:rPr>
              <a:t>Requirements for Notice of Public Rights and Publication…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1" u="none" strike="noStrike" dirty="0">
                <a:effectLst/>
                <a:latin typeface="Google Sans"/>
              </a:rPr>
              <a:t>Exactly 30 working days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1" u="none" strike="noStrike" dirty="0">
                <a:effectLst/>
                <a:latin typeface="Google Sans"/>
              </a:rPr>
              <a:t>Includes the first 10 working days of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latin typeface="Google Sans"/>
              </a:rPr>
              <a:t>Dates I’ve set – 24</a:t>
            </a:r>
            <a:r>
              <a:rPr lang="en-GB" b="1" baseline="30000" dirty="0">
                <a:latin typeface="Google Sans"/>
              </a:rPr>
              <a:t>th</a:t>
            </a:r>
            <a:r>
              <a:rPr lang="en-GB" b="1" dirty="0">
                <a:latin typeface="Google Sans"/>
              </a:rPr>
              <a:t> June – 4</a:t>
            </a:r>
            <a:r>
              <a:rPr lang="en-GB" b="1" baseline="30000" dirty="0">
                <a:latin typeface="Google Sans"/>
              </a:rPr>
              <a:t>th</a:t>
            </a:r>
            <a:r>
              <a:rPr lang="en-GB" b="1" dirty="0">
                <a:latin typeface="Google Sans"/>
              </a:rPr>
              <a:t> August include 30 working days and include the first 10 working days of July. (Please check before you approve this!)</a:t>
            </a:r>
            <a:endParaRPr lang="en-GB" b="1" u="none" strike="noStrike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8490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2D7FFA-715A-B5B9-C4CF-9095FE100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50" y="21252"/>
            <a:ext cx="8508733" cy="6024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F5FD5D-8B8D-F5BE-6718-4BA54C30F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786" y="5921064"/>
            <a:ext cx="7760099" cy="65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5AAB3-60A1-CB33-D82C-955CDF8CB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270F0-024D-7BBB-AD6A-9013FB901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701" y="1110192"/>
            <a:ext cx="3404616" cy="5093843"/>
          </a:xfrm>
        </p:spPr>
        <p:txBody>
          <a:bodyPr>
            <a:normAutofit fontScale="90000"/>
          </a:bodyPr>
          <a:lstStyle/>
          <a:p>
            <a:r>
              <a:rPr lang="en-GB" sz="3600" b="1" dirty="0"/>
              <a:t>2627/65 	</a:t>
            </a:r>
            <a:br>
              <a:rPr lang="en-GB" sz="3600" b="1" dirty="0"/>
            </a:br>
            <a:br>
              <a:rPr lang="en-GB" sz="3600" dirty="0"/>
            </a:br>
            <a:r>
              <a:rPr lang="en-GB" sz="3600" dirty="0"/>
              <a:t>To receive and note the </a:t>
            </a:r>
            <a:r>
              <a:rPr lang="en-GB" sz="3600" u="sng" dirty="0">
                <a:hlinkClick r:id="rId2"/>
              </a:rPr>
              <a:t>Annual Internal Auditor’s Report for</a:t>
            </a:r>
            <a:r>
              <a:rPr lang="en-GB" sz="3600" dirty="0"/>
              <a:t> the 2025/26 financial year. (This is the extended version of the required report with explanations and recommendations)</a:t>
            </a:r>
            <a:br>
              <a:rPr lang="en-GB" sz="3600" dirty="0"/>
            </a:br>
            <a:endParaRPr lang="en-GB" sz="36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5ADDD2-43D8-A0EA-396B-B9D6935B7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0972" y="365125"/>
            <a:ext cx="6368327" cy="6163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6755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1E9D8A-8964-18CC-C402-C87CA8B73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084" y="-5897"/>
            <a:ext cx="5552871" cy="632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3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926E5C-8B1F-3938-E5B0-2A4795609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376" y="679730"/>
            <a:ext cx="4444002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Actions: 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Add RFO title/role to clerk contract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2. Continue improved oversite of payments</a:t>
            </a: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Minute S137 payments clearly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FB6664-5124-10BE-594D-83C49357E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597" y="834916"/>
            <a:ext cx="5608830" cy="5188167"/>
          </a:xfrm>
          <a:prstGeom prst="rect">
            <a:avLst/>
          </a:prstGeom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74927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19F9-731B-A276-74C4-0EB459EF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2630129"/>
            <a:ext cx="3853543" cy="1325563"/>
          </a:xfrm>
        </p:spPr>
        <p:txBody>
          <a:bodyPr>
            <a:noAutofit/>
          </a:bodyPr>
          <a:lstStyle/>
          <a:p>
            <a:r>
              <a:rPr lang="en-GB" sz="3200" dirty="0"/>
              <a:t>Gaps in required procedures in Apil – June 2025, when there was a gap in Clerk, Council didn’t </a:t>
            </a:r>
            <a:br>
              <a:rPr lang="en-GB" sz="3200" dirty="0"/>
            </a:br>
            <a:r>
              <a:rPr lang="en-GB" sz="3200" dirty="0"/>
              <a:t>1) elect a Chair in May</a:t>
            </a:r>
            <a:br>
              <a:rPr lang="en-GB" sz="3200" dirty="0"/>
            </a:br>
            <a:r>
              <a:rPr lang="en-GB" sz="3200" dirty="0"/>
              <a:t>2) set and  pass a budget or formally </a:t>
            </a:r>
            <a:br>
              <a:rPr lang="en-GB" sz="3200" dirty="0"/>
            </a:br>
            <a:r>
              <a:rPr lang="en-GB" sz="3200" dirty="0"/>
              <a:t>3) set and minute the precept.</a:t>
            </a:r>
            <a:br>
              <a:rPr lang="en-GB" sz="3200" dirty="0"/>
            </a:br>
            <a:br>
              <a:rPr lang="en-GB" sz="3200" dirty="0"/>
            </a:br>
            <a:r>
              <a:rPr lang="en-GB" sz="2400" dirty="0"/>
              <a:t>Auditor noted internal controls in place in 2026/2027 to signal that the Council has now remedied these.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71E98-4FA5-9860-8793-46BF393DB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813" y="324181"/>
            <a:ext cx="5894757" cy="16419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402871-A88E-3DB7-B49E-F9AF3EF6A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813" y="1966100"/>
            <a:ext cx="5894756" cy="47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7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C6DEC-8563-52FB-E31E-AFB639316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These sections clear of comments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AB28B5-0341-9E14-003C-241B4ADD1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72744"/>
            <a:ext cx="5536001" cy="365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1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BA67A3-E05D-2F63-4B75-42C5CE624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These sections are clear, except note about low pension contribution to Clerk.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78F2D6-D56D-FE76-7623-F68543C6F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927" y="666728"/>
            <a:ext cx="541113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0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1446</Words>
  <Application>Microsoft Office PowerPoint</Application>
  <PresentationFormat>Widescreen</PresentationFormat>
  <Paragraphs>103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Google Sans</vt:lpstr>
      <vt:lpstr>inherit</vt:lpstr>
      <vt:lpstr>Tunga</vt:lpstr>
      <vt:lpstr>Office Theme</vt:lpstr>
      <vt:lpstr>Extra-Ordinary Meeting</vt:lpstr>
      <vt:lpstr>2627/65    To receive and note the Annual Internal Auditor’s Report for the 2025/26 financial year. (This is the required report form, signed by the auditor) </vt:lpstr>
      <vt:lpstr>PowerPoint Presentation</vt:lpstr>
      <vt:lpstr>2627/65    To receive and note the Annual Internal Auditor’s Report for the 2025/26 financial year. (This is the extended version of the required report with explanations and recommendations) </vt:lpstr>
      <vt:lpstr>PowerPoint Presentation</vt:lpstr>
      <vt:lpstr>Actions:   1. Add RFO title/role to clerk contract  2. Continue improved oversite of payments  3. Minute S137 payments clearly</vt:lpstr>
      <vt:lpstr>Gaps in required procedures in Apil – June 2025, when there was a gap in Clerk, Council didn’t  1) elect a Chair in May 2) set and  pass a budget or formally  3) set and minute the precept.  Auditor noted internal controls in place in 2026/2027 to signal that the Council has now remedied these.</vt:lpstr>
      <vt:lpstr>These sections clear of comments</vt:lpstr>
      <vt:lpstr>These sections are clear, except note about low pension contribution to Clerk.</vt:lpstr>
      <vt:lpstr>Year-End Procedure Correct</vt:lpstr>
      <vt:lpstr>Have points raised on the last (24/25) Internal Audit report been considered by council and actioned?</vt:lpstr>
      <vt:lpstr>Elector’s rights were not advertised on time due to last year’s delayed audit.  Otherwise clear.</vt:lpstr>
      <vt:lpstr>These sections clear. Some implications as Chair not elected in May.</vt:lpstr>
      <vt:lpstr>PowerPoint Presentation</vt:lpstr>
      <vt:lpstr>PowerPoint Presentation</vt:lpstr>
      <vt:lpstr>PowerPoint Presentation</vt:lpstr>
      <vt:lpstr>Recommended Resolutions</vt:lpstr>
      <vt:lpstr>PowerPoint Presentation</vt:lpstr>
      <vt:lpstr>2627/67 Annual Governance Statement (AGAR Section 1) </vt:lpstr>
      <vt:lpstr>Approval Process for the Annual Governance Statement </vt:lpstr>
      <vt:lpstr>PowerPoint Presentation</vt:lpstr>
      <vt:lpstr>PowerPoint Presentation</vt:lpstr>
      <vt:lpstr>2627/68  Accounting Statements (AGAR Section 2) </vt:lpstr>
      <vt:lpstr>Comparing Accounting Statement to Bank Reconciliation</vt:lpstr>
      <vt:lpstr>Accounting Statement</vt:lpstr>
      <vt:lpstr>Explanation of Variances</vt:lpstr>
      <vt:lpstr>2627/69  Publication of Audit Documents &amp; Public Rights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Walper Roberts</dc:creator>
  <cp:lastModifiedBy>Jennifer Walper Roberts</cp:lastModifiedBy>
  <cp:revision>1</cp:revision>
  <dcterms:created xsi:type="dcterms:W3CDTF">2026-06-22T09:41:51Z</dcterms:created>
  <dcterms:modified xsi:type="dcterms:W3CDTF">2026-06-22T12:58:37Z</dcterms:modified>
</cp:coreProperties>
</file>